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69"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81" d="100"/>
          <a:sy n="81" d="100"/>
        </p:scale>
        <p:origin x="3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8/16/2015</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‹Nº›</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8/16/2015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8/16/2015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8/16/2015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8/16/2015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8/16/2015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8/16/2015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8/16/2015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8/16/2015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8/16/2015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8/16/2015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8/16/2015</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info@noginconsultancy.com" TargetMode="External"/><Relationship Id="rId2" Type="http://schemas.openxmlformats.org/officeDocument/2006/relationships/hyperlink" Target="http://www.noginconsultancy.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msdn.microsoft.com/en-us/library/ms254963.aspx" TargetMode="External"/><Relationship Id="rId2" Type="http://schemas.openxmlformats.org/officeDocument/2006/relationships/hyperlink" Target="https://msdn.microsoft.com/en-us/library/ms131075.aspx" TargetMode="External"/><Relationship Id="rId1" Type="http://schemas.openxmlformats.org/officeDocument/2006/relationships/slideLayout" Target="../slideLayouts/slideLayout1.xml"/><Relationship Id="rId4" Type="http://schemas.openxmlformats.org/officeDocument/2006/relationships/hyperlink" Target="https://msdn.microsoft.com/en-us/library/ms254498.aspx"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13"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gif"/><Relationship Id="rId11" Type="http://schemas.microsoft.com/office/2007/relationships/hdphoto" Target="../media/hdphoto2.wdp"/><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msdn.microsoft.com/en-us/library/windows/desktop/dd317756(v=vs.85).aspx"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winscp.net/eng/index.php"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CLR and its use in the SQL Server</a:t>
            </a:r>
            <a:r>
              <a:rPr lang="en-US" dirty="0"/>
              <a:t/>
            </a:r>
            <a:br>
              <a:rPr lang="en-US" dirty="0"/>
            </a:br>
            <a:endParaRPr lang="en-US" dirty="0"/>
          </a:p>
        </p:txBody>
      </p:sp>
      <p:sp>
        <p:nvSpPr>
          <p:cNvPr id="3" name="Subtitle 2"/>
          <p:cNvSpPr>
            <a:spLocks noGrp="1"/>
          </p:cNvSpPr>
          <p:nvPr>
            <p:ph type="subTitle" idx="1"/>
          </p:nvPr>
        </p:nvSpPr>
        <p:spPr>
          <a:xfrm>
            <a:off x="1261872" y="6011186"/>
            <a:ext cx="9418320" cy="481054"/>
          </a:xfrm>
        </p:spPr>
        <p:txBody>
          <a:bodyPr/>
          <a:lstStyle/>
          <a:p>
            <a:r>
              <a:rPr lang="en-US" dirty="0" smtClean="0"/>
              <a:t>Prepared by Nogin Consultancy Inc. 2015</a:t>
            </a:r>
            <a:endParaRPr lang="en-US" dirty="0"/>
          </a:p>
        </p:txBody>
      </p:sp>
    </p:spTree>
    <p:extLst>
      <p:ext uri="{BB962C8B-B14F-4D97-AF65-F5344CB8AC3E}">
        <p14:creationId xmlns:p14="http://schemas.microsoft.com/office/powerpoint/2010/main" val="245943796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1872" y="6011186"/>
            <a:ext cx="9418320" cy="481054"/>
          </a:xfrm>
        </p:spPr>
        <p:txBody>
          <a:bodyPr/>
          <a:lstStyle/>
          <a:p>
            <a:r>
              <a:rPr lang="en-US" dirty="0" smtClean="0"/>
              <a:t>Prepared by Nogin Consultancy Inc. 2015</a:t>
            </a:r>
            <a:endParaRPr lang="en-US" dirty="0"/>
          </a:p>
        </p:txBody>
      </p:sp>
      <p:sp>
        <p:nvSpPr>
          <p:cNvPr id="4" name="Title 3"/>
          <p:cNvSpPr>
            <a:spLocks noGrp="1"/>
          </p:cNvSpPr>
          <p:nvPr>
            <p:ph type="ctrTitle"/>
          </p:nvPr>
        </p:nvSpPr>
        <p:spPr>
          <a:xfrm>
            <a:off x="1261871" y="55658"/>
            <a:ext cx="10816159" cy="5955527"/>
          </a:xfrm>
        </p:spPr>
        <p:txBody>
          <a:bodyPr>
            <a:normAutofit fontScale="90000"/>
          </a:bodyPr>
          <a:lstStyle/>
          <a:p>
            <a:r>
              <a:rPr lang="en-US" sz="1600" dirty="0" smtClean="0"/>
              <a:t/>
            </a:r>
            <a:br>
              <a:rPr lang="en-US" sz="1600" dirty="0" smtClean="0"/>
            </a:br>
            <a:r>
              <a:rPr lang="en-US" sz="2500" dirty="0" smtClean="0"/>
              <a:t>Creating connection to the SQL Server from the CLR code:</a:t>
            </a:r>
            <a:br>
              <a:rPr lang="en-US" sz="2500" dirty="0" smtClean="0"/>
            </a:br>
            <a:r>
              <a:rPr lang="en-US" sz="2500" dirty="0"/>
              <a:t/>
            </a:r>
            <a:br>
              <a:rPr lang="en-US" sz="2500" dirty="0"/>
            </a:br>
            <a:r>
              <a:rPr lang="en-US" sz="2500" dirty="0" smtClean="0"/>
              <a:t/>
            </a:r>
            <a:br>
              <a:rPr lang="en-US" sz="2500" dirty="0" smtClean="0"/>
            </a:br>
            <a:r>
              <a:rPr lang="en-US" sz="2500" dirty="0" smtClean="0"/>
              <a:t> </a:t>
            </a:r>
            <a:r>
              <a:rPr lang="en-US" sz="1400" dirty="0" smtClean="0"/>
              <a:t>If </a:t>
            </a:r>
            <a:r>
              <a:rPr lang="en-US" sz="1400" dirty="0"/>
              <a:t>(</a:t>
            </a:r>
            <a:r>
              <a:rPr lang="en-US" sz="1400" dirty="0" err="1"/>
              <a:t>UseContextConnection</a:t>
            </a:r>
            <a:r>
              <a:rPr lang="en-US" sz="1400" dirty="0"/>
              <a:t> = True) </a:t>
            </a:r>
            <a:r>
              <a:rPr lang="en-US" sz="1400" dirty="0" smtClean="0"/>
              <a:t>Then</a:t>
            </a:r>
            <a:br>
              <a:rPr lang="en-US" sz="1400" dirty="0" smtClean="0"/>
            </a:br>
            <a:r>
              <a:rPr lang="en-US" sz="1400" dirty="0"/>
              <a:t/>
            </a:r>
            <a:br>
              <a:rPr lang="en-US" sz="1400" dirty="0"/>
            </a:br>
            <a:r>
              <a:rPr lang="en-US" sz="1400" dirty="0"/>
              <a:t>                </a:t>
            </a:r>
            <a:r>
              <a:rPr lang="en-US" sz="1400" dirty="0" err="1"/>
              <a:t>sqlCon</a:t>
            </a:r>
            <a:r>
              <a:rPr lang="en-US" sz="1400" dirty="0"/>
              <a:t> = New </a:t>
            </a:r>
            <a:r>
              <a:rPr lang="en-US" sz="1400" dirty="0" err="1"/>
              <a:t>SqlConnection</a:t>
            </a:r>
            <a:r>
              <a:rPr lang="en-US" sz="1400" dirty="0"/>
              <a:t>("context connection=true</a:t>
            </a:r>
            <a:r>
              <a:rPr lang="en-US" sz="1400" dirty="0" smtClean="0"/>
              <a:t>")</a:t>
            </a:r>
            <a:br>
              <a:rPr lang="en-US" sz="1400" dirty="0" smtClean="0"/>
            </a:br>
            <a:r>
              <a:rPr lang="en-US" sz="1400" dirty="0"/>
              <a:t/>
            </a:r>
            <a:br>
              <a:rPr lang="en-US" sz="1400" dirty="0"/>
            </a:br>
            <a:r>
              <a:rPr lang="en-US" sz="1400" dirty="0"/>
              <a:t>            Else</a:t>
            </a:r>
            <a:br>
              <a:rPr lang="en-US" sz="1400" dirty="0"/>
            </a:br>
            <a:r>
              <a:rPr lang="en-US" sz="1400" dirty="0"/>
              <a:t>                Dim </a:t>
            </a:r>
            <a:r>
              <a:rPr lang="en-US" sz="1400" dirty="0" err="1"/>
              <a:t>strConnectionString</a:t>
            </a:r>
            <a:r>
              <a:rPr lang="en-US" sz="1400" dirty="0"/>
              <a:t> As </a:t>
            </a:r>
            <a:r>
              <a:rPr lang="en-US" sz="1400" dirty="0" smtClean="0"/>
              <a:t>String</a:t>
            </a:r>
            <a:br>
              <a:rPr lang="en-US" sz="1400" dirty="0" smtClean="0"/>
            </a:br>
            <a:r>
              <a:rPr lang="en-US" sz="1400" dirty="0"/>
              <a:t/>
            </a:r>
            <a:br>
              <a:rPr lang="en-US" sz="1400" dirty="0"/>
            </a:br>
            <a:r>
              <a:rPr lang="en-US" sz="1400" dirty="0"/>
              <a:t>                If </a:t>
            </a:r>
            <a:r>
              <a:rPr lang="en-US" sz="1400" dirty="0" err="1"/>
              <a:t>isIntegratedSecurity</a:t>
            </a:r>
            <a:r>
              <a:rPr lang="en-US" sz="1400" dirty="0"/>
              <a:t> </a:t>
            </a:r>
            <a:r>
              <a:rPr lang="en-US" sz="1400" dirty="0" smtClean="0"/>
              <a:t>Then</a:t>
            </a:r>
            <a:br>
              <a:rPr lang="en-US" sz="1400" dirty="0" smtClean="0"/>
            </a:br>
            <a:r>
              <a:rPr lang="en-US" sz="1400" dirty="0"/>
              <a:t/>
            </a:r>
            <a:br>
              <a:rPr lang="en-US" sz="1400" dirty="0"/>
            </a:br>
            <a:r>
              <a:rPr lang="en-US" sz="1400" dirty="0"/>
              <a:t>                    </a:t>
            </a:r>
            <a:r>
              <a:rPr lang="en-US" sz="1400" dirty="0" err="1"/>
              <a:t>strConnectionString</a:t>
            </a:r>
            <a:r>
              <a:rPr lang="en-US" sz="1400" dirty="0"/>
              <a:t> = "Data Source=" &amp; </a:t>
            </a:r>
            <a:r>
              <a:rPr lang="en-US" sz="1400" dirty="0" err="1"/>
              <a:t>SQLServerName.ToString</a:t>
            </a:r>
            <a:r>
              <a:rPr lang="en-US" sz="1400" dirty="0"/>
              <a:t>() &amp; ";Initial Catalog=" &amp; </a:t>
            </a:r>
            <a:r>
              <a:rPr lang="en-US" sz="1400" dirty="0" smtClean="0"/>
              <a:t>   </a:t>
            </a:r>
            <a:r>
              <a:rPr lang="en-US" sz="1400" dirty="0" err="1" smtClean="0"/>
              <a:t>SQLDB.ToString</a:t>
            </a:r>
            <a:r>
              <a:rPr lang="en-US" sz="1400" dirty="0"/>
              <a:t>() &amp; ";Integrated </a:t>
            </a:r>
            <a:r>
              <a:rPr lang="en-US" sz="1400" dirty="0" smtClean="0"/>
              <a:t>Security=True“</a:t>
            </a:r>
            <a:br>
              <a:rPr lang="en-US" sz="1400" dirty="0" smtClean="0"/>
            </a:br>
            <a:r>
              <a:rPr lang="en-US" sz="1400" dirty="0"/>
              <a:t/>
            </a:r>
            <a:br>
              <a:rPr lang="en-US" sz="1400" dirty="0"/>
            </a:br>
            <a:r>
              <a:rPr lang="en-US" sz="1400" dirty="0"/>
              <a:t>                </a:t>
            </a:r>
            <a:r>
              <a:rPr lang="en-US" sz="1400" dirty="0" smtClean="0"/>
              <a:t>Else</a:t>
            </a:r>
            <a:br>
              <a:rPr lang="en-US" sz="1400" dirty="0" smtClean="0"/>
            </a:br>
            <a:r>
              <a:rPr lang="en-US" sz="1400" dirty="0"/>
              <a:t/>
            </a:r>
            <a:br>
              <a:rPr lang="en-US" sz="1400" dirty="0"/>
            </a:br>
            <a:r>
              <a:rPr lang="en-US" sz="1400" dirty="0"/>
              <a:t>                    </a:t>
            </a:r>
            <a:r>
              <a:rPr lang="en-US" sz="1400" dirty="0" err="1"/>
              <a:t>strConnectionString</a:t>
            </a:r>
            <a:r>
              <a:rPr lang="en-US" sz="1400" dirty="0"/>
              <a:t> = "data source=" &amp; </a:t>
            </a:r>
            <a:r>
              <a:rPr lang="en-US" sz="1400" dirty="0" err="1"/>
              <a:t>SQLServerName.ToString</a:t>
            </a:r>
            <a:r>
              <a:rPr lang="en-US" sz="1400" dirty="0"/>
              <a:t>() &amp; ";initial catalog=" &amp; </a:t>
            </a:r>
            <a:r>
              <a:rPr lang="en-US" sz="1400" dirty="0" err="1"/>
              <a:t>SQLDB.ToString</a:t>
            </a:r>
            <a:r>
              <a:rPr lang="en-US" sz="1400" dirty="0"/>
              <a:t>() &amp; ";Persist Security Info=</a:t>
            </a:r>
            <a:r>
              <a:rPr lang="en-US" sz="1400" dirty="0" err="1"/>
              <a:t>True;User</a:t>
            </a:r>
            <a:r>
              <a:rPr lang="en-US" sz="1400" dirty="0"/>
              <a:t> ID=" &amp; </a:t>
            </a:r>
            <a:r>
              <a:rPr lang="en-US" sz="1400" dirty="0" err="1"/>
              <a:t>UserID.ToString</a:t>
            </a:r>
            <a:r>
              <a:rPr lang="en-US" sz="1400" dirty="0"/>
              <a:t>() &amp; ";Password=" &amp; </a:t>
            </a:r>
            <a:r>
              <a:rPr lang="en-US" sz="1400" dirty="0" err="1"/>
              <a:t>Password.ToString</a:t>
            </a:r>
            <a:r>
              <a:rPr lang="en-US" sz="1400" dirty="0" smtClean="0"/>
              <a:t>()</a:t>
            </a:r>
            <a:br>
              <a:rPr lang="en-US" sz="1400" dirty="0" smtClean="0"/>
            </a:br>
            <a:r>
              <a:rPr lang="en-US" sz="1400" dirty="0"/>
              <a:t/>
            </a:r>
            <a:br>
              <a:rPr lang="en-US" sz="1400" dirty="0"/>
            </a:br>
            <a:r>
              <a:rPr lang="en-US" sz="1400" dirty="0"/>
              <a:t>                End </a:t>
            </a:r>
            <a:r>
              <a:rPr lang="en-US" sz="1400" dirty="0" smtClean="0"/>
              <a:t>If</a:t>
            </a:r>
            <a:br>
              <a:rPr lang="en-US" sz="1400" dirty="0" smtClean="0"/>
            </a:br>
            <a:r>
              <a:rPr lang="en-US" sz="1400" dirty="0"/>
              <a:t/>
            </a:r>
            <a:br>
              <a:rPr lang="en-US" sz="1400" dirty="0"/>
            </a:br>
            <a:r>
              <a:rPr lang="en-US" sz="1400" dirty="0"/>
              <a:t>                </a:t>
            </a:r>
            <a:r>
              <a:rPr lang="en-US" sz="1400" dirty="0" err="1"/>
              <a:t>sqlCon</a:t>
            </a:r>
            <a:r>
              <a:rPr lang="en-US" sz="1400" dirty="0"/>
              <a:t> = New </a:t>
            </a:r>
            <a:r>
              <a:rPr lang="en-US" sz="1400" dirty="0" err="1"/>
              <a:t>SqlConnection</a:t>
            </a:r>
            <a:r>
              <a:rPr lang="en-US" sz="1400" dirty="0"/>
              <a:t>(</a:t>
            </a:r>
            <a:r>
              <a:rPr lang="en-US" sz="1400" dirty="0" err="1"/>
              <a:t>strConnectionString</a:t>
            </a:r>
            <a:r>
              <a:rPr lang="en-US" sz="1400" dirty="0"/>
              <a:t>)</a:t>
            </a:r>
            <a:br>
              <a:rPr lang="en-US" sz="1400" dirty="0"/>
            </a:br>
            <a:r>
              <a:rPr lang="en-US" sz="1400" dirty="0"/>
              <a:t> </a:t>
            </a:r>
            <a:r>
              <a:rPr lang="en-US" sz="1400" dirty="0" smtClean="0"/>
              <a:t>End If</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600" dirty="0" smtClean="0"/>
              <a:t/>
            </a:r>
            <a:br>
              <a:rPr lang="en-US" sz="1600" dirty="0" smtClean="0"/>
            </a:br>
            <a:endParaRPr lang="en-US" sz="1600" dirty="0"/>
          </a:p>
        </p:txBody>
      </p:sp>
    </p:spTree>
    <p:extLst>
      <p:ext uri="{BB962C8B-B14F-4D97-AF65-F5344CB8AC3E}">
        <p14:creationId xmlns:p14="http://schemas.microsoft.com/office/powerpoint/2010/main" val="3527193348"/>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1872" y="6011186"/>
            <a:ext cx="9418320" cy="481054"/>
          </a:xfrm>
        </p:spPr>
        <p:txBody>
          <a:bodyPr/>
          <a:lstStyle/>
          <a:p>
            <a:r>
              <a:rPr lang="en-US" dirty="0" smtClean="0"/>
              <a:t>Prepared by Nogin Consultancy Inc. 2015</a:t>
            </a:r>
            <a:endParaRPr lang="en-US" dirty="0"/>
          </a:p>
        </p:txBody>
      </p:sp>
      <p:sp>
        <p:nvSpPr>
          <p:cNvPr id="4" name="Title 3"/>
          <p:cNvSpPr>
            <a:spLocks noGrp="1"/>
          </p:cNvSpPr>
          <p:nvPr>
            <p:ph type="ctrTitle"/>
          </p:nvPr>
        </p:nvSpPr>
        <p:spPr>
          <a:xfrm>
            <a:off x="1261871" y="55658"/>
            <a:ext cx="10816159" cy="5955527"/>
          </a:xfrm>
        </p:spPr>
        <p:txBody>
          <a:bodyPr>
            <a:normAutofit/>
          </a:bodyPr>
          <a:lstStyle/>
          <a:p>
            <a:r>
              <a:rPr lang="en-US" sz="1600" dirty="0" smtClean="0"/>
              <a:t/>
            </a:r>
            <a:br>
              <a:rPr lang="en-US" sz="1600" dirty="0" smtClean="0"/>
            </a:br>
            <a:r>
              <a:rPr lang="en-US" sz="1600" dirty="0" smtClean="0"/>
              <a:t>                                                                                          </a:t>
            </a:r>
            <a:r>
              <a:rPr lang="en-US" sz="4400" dirty="0" smtClean="0"/>
              <a:t>Q&amp;A</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1400" dirty="0"/>
              <a:t/>
            </a:r>
            <a:br>
              <a:rPr lang="en-US" sz="1400" dirty="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600" dirty="0" smtClean="0"/>
              <a:t/>
            </a:r>
            <a:br>
              <a:rPr lang="en-US" sz="1600" dirty="0" smtClean="0"/>
            </a:br>
            <a:endParaRPr lang="en-US" sz="1600" dirty="0"/>
          </a:p>
        </p:txBody>
      </p:sp>
    </p:spTree>
    <p:extLst>
      <p:ext uri="{BB962C8B-B14F-4D97-AF65-F5344CB8AC3E}">
        <p14:creationId xmlns:p14="http://schemas.microsoft.com/office/powerpoint/2010/main" val="194585498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1872" y="6011186"/>
            <a:ext cx="9418320" cy="481054"/>
          </a:xfrm>
        </p:spPr>
        <p:txBody>
          <a:bodyPr/>
          <a:lstStyle/>
          <a:p>
            <a:r>
              <a:rPr lang="en-US" dirty="0" smtClean="0"/>
              <a:t>Prepared by Nogin Consultancy Inc. 2015</a:t>
            </a:r>
            <a:endParaRPr lang="en-US" dirty="0"/>
          </a:p>
        </p:txBody>
      </p:sp>
      <p:sp>
        <p:nvSpPr>
          <p:cNvPr id="4" name="Title 3"/>
          <p:cNvSpPr>
            <a:spLocks noGrp="1"/>
          </p:cNvSpPr>
          <p:nvPr>
            <p:ph type="ctrTitle"/>
          </p:nvPr>
        </p:nvSpPr>
        <p:spPr>
          <a:xfrm>
            <a:off x="1261871" y="55658"/>
            <a:ext cx="10816159" cy="5955527"/>
          </a:xfrm>
        </p:spPr>
        <p:txBody>
          <a:bodyPr>
            <a:normAutofit/>
          </a:bodyPr>
          <a:lstStyle/>
          <a:p>
            <a:r>
              <a:rPr lang="en-US" sz="1600" dirty="0" smtClean="0"/>
              <a:t/>
            </a:r>
            <a:br>
              <a:rPr lang="en-US" sz="1600" dirty="0" smtClean="0"/>
            </a:br>
            <a:r>
              <a:rPr lang="en-US" sz="1600" dirty="0" smtClean="0"/>
              <a:t>              </a:t>
            </a:r>
            <a:r>
              <a:rPr lang="en-US" sz="4400" dirty="0" smtClean="0"/>
              <a:t>About the author</a:t>
            </a:r>
            <a:br>
              <a:rPr lang="en-US" sz="4400" dirty="0" smtClean="0"/>
            </a:br>
            <a:r>
              <a:rPr lang="en-US" sz="4400" dirty="0" smtClean="0"/>
              <a:t/>
            </a:r>
            <a:br>
              <a:rPr lang="en-US" sz="4400" dirty="0" smtClean="0"/>
            </a:br>
            <a:r>
              <a:rPr lang="en-US" sz="1800" dirty="0" smtClean="0"/>
              <a:t>Yuri Nogin – President and principal architect at Nogin Consultancy Inc.</a:t>
            </a:r>
            <a:br>
              <a:rPr lang="en-US" sz="1800" dirty="0" smtClean="0"/>
            </a:br>
            <a:r>
              <a:rPr lang="en-US" sz="1800" dirty="0" smtClean="0"/>
              <a:t/>
            </a:r>
            <a:br>
              <a:rPr lang="en-US" sz="1800" dirty="0" smtClean="0"/>
            </a:br>
            <a:r>
              <a:rPr lang="en-US" sz="1800" dirty="0" smtClean="0"/>
              <a:t>Website: </a:t>
            </a:r>
            <a:r>
              <a:rPr lang="en-US" sz="1800" dirty="0" smtClean="0">
                <a:hlinkClick r:id="rId2"/>
              </a:rPr>
              <a:t>www.noginconsultancy.com</a:t>
            </a:r>
            <a:r>
              <a:rPr lang="en-US" sz="1800" dirty="0" smtClean="0"/>
              <a:t/>
            </a:r>
            <a:br>
              <a:rPr lang="en-US" sz="1800" dirty="0" smtClean="0"/>
            </a:br>
            <a:r>
              <a:rPr lang="en-US" sz="1800" dirty="0" smtClean="0"/>
              <a:t>email: </a:t>
            </a:r>
            <a:r>
              <a:rPr lang="en-US" sz="1800" dirty="0" smtClean="0">
                <a:hlinkClick r:id="rId3"/>
              </a:rPr>
              <a:t>info@noginconsultancy.com</a:t>
            </a:r>
            <a:r>
              <a:rPr lang="en-US" sz="1800" dirty="0" smtClean="0"/>
              <a:t/>
            </a:r>
            <a:br>
              <a:rPr lang="en-US" sz="1800" dirty="0" smtClean="0"/>
            </a:br>
            <a:r>
              <a:rPr lang="en-US" sz="1800" dirty="0" smtClean="0"/>
              <a:t>phone: +1 904 655 7495</a:t>
            </a: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1400" dirty="0"/>
              <a:t/>
            </a:r>
            <a:br>
              <a:rPr lang="en-US" sz="1400" dirty="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600" dirty="0" smtClean="0"/>
              <a:t/>
            </a:r>
            <a:br>
              <a:rPr lang="en-US" sz="1600" dirty="0" smtClean="0"/>
            </a:br>
            <a:endParaRPr lang="en-US" sz="1600" dirty="0"/>
          </a:p>
        </p:txBody>
      </p:sp>
    </p:spTree>
    <p:extLst>
      <p:ext uri="{BB962C8B-B14F-4D97-AF65-F5344CB8AC3E}">
        <p14:creationId xmlns:p14="http://schemas.microsoft.com/office/powerpoint/2010/main" val="3354646182"/>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1872" y="6011186"/>
            <a:ext cx="9418320" cy="481054"/>
          </a:xfrm>
        </p:spPr>
        <p:txBody>
          <a:bodyPr/>
          <a:lstStyle/>
          <a:p>
            <a:r>
              <a:rPr lang="en-US" dirty="0" smtClean="0"/>
              <a:t>Prepared by Nogin Consultancy Inc. 2015</a:t>
            </a:r>
            <a:endParaRPr lang="en-US" dirty="0"/>
          </a:p>
        </p:txBody>
      </p:sp>
      <p:sp>
        <p:nvSpPr>
          <p:cNvPr id="4" name="Title 3"/>
          <p:cNvSpPr>
            <a:spLocks noGrp="1"/>
          </p:cNvSpPr>
          <p:nvPr>
            <p:ph type="ctrTitle"/>
          </p:nvPr>
        </p:nvSpPr>
        <p:spPr>
          <a:xfrm>
            <a:off x="1261872" y="55658"/>
            <a:ext cx="9418320" cy="5955527"/>
          </a:xfrm>
        </p:spPr>
        <p:txBody>
          <a:bodyPr>
            <a:normAutofit fontScale="90000"/>
          </a:bodyPr>
          <a:lstStyle/>
          <a:p>
            <a:r>
              <a:rPr lang="en-US" sz="2800" dirty="0" smtClean="0"/>
              <a:t>About SQLCLR:</a:t>
            </a:r>
            <a:br>
              <a:rPr lang="en-US" sz="2800" dirty="0" smtClean="0"/>
            </a:br>
            <a:r>
              <a:rPr lang="en-US" sz="2800" dirty="0" smtClean="0"/>
              <a:t/>
            </a:r>
            <a:br>
              <a:rPr lang="en-US" sz="2800" dirty="0" smtClean="0"/>
            </a:br>
            <a:r>
              <a:rPr lang="en-US" sz="2800" dirty="0" smtClean="0"/>
              <a:t>1) Is a supporting programming instrument in addition to the </a:t>
            </a:r>
            <a:r>
              <a:rPr lang="en-US" sz="2800" dirty="0" smtClean="0"/>
              <a:t>TSQL.</a:t>
            </a:r>
            <a:r>
              <a:rPr lang="en-US" sz="2800" dirty="0" smtClean="0"/>
              <a:t/>
            </a:r>
            <a:br>
              <a:rPr lang="en-US" sz="2800" dirty="0" smtClean="0"/>
            </a:br>
            <a:r>
              <a:rPr lang="en-US" sz="2800" dirty="0" smtClean="0"/>
              <a:t>2) SQLCLR is not a TSQL replacement in any </a:t>
            </a:r>
            <a:r>
              <a:rPr lang="en-US" sz="2800" dirty="0" smtClean="0"/>
              <a:t>way.</a:t>
            </a:r>
            <a:r>
              <a:rPr lang="en-US" sz="2800" dirty="0" smtClean="0"/>
              <a:t/>
            </a:r>
            <a:br>
              <a:rPr lang="en-US" sz="2800" dirty="0" smtClean="0"/>
            </a:br>
            <a:r>
              <a:rPr lang="en-US" sz="2800" dirty="0" smtClean="0"/>
              <a:t>3) SQLCLR is good for external operations (File manipulations, PC / Network / Other resource management) - if </a:t>
            </a:r>
            <a:r>
              <a:rPr lang="en-US" sz="2800" dirty="0" smtClean="0"/>
              <a:t>needed.</a:t>
            </a:r>
            <a:r>
              <a:rPr lang="en-US" sz="2800" dirty="0" smtClean="0"/>
              <a:t/>
            </a:r>
            <a:br>
              <a:rPr lang="en-US" sz="2800" dirty="0" smtClean="0"/>
            </a:br>
            <a:r>
              <a:rPr lang="en-US" sz="2800" dirty="0" smtClean="0"/>
              <a:t>4) SQLCLR can work around TSQL limitations (execution of dynamic SQL in the CLR functions, executing stored procedures inside CLR functions</a:t>
            </a:r>
            <a:r>
              <a:rPr lang="en-US" sz="2800" dirty="0" smtClean="0"/>
              <a:t>).</a:t>
            </a:r>
            <a:r>
              <a:rPr lang="en-US" sz="2800" dirty="0" smtClean="0"/>
              <a:t/>
            </a:r>
            <a:br>
              <a:rPr lang="en-US" sz="2800" dirty="0" smtClean="0"/>
            </a:br>
            <a:r>
              <a:rPr lang="en-US" sz="2800" dirty="0" smtClean="0"/>
              <a:t>5) SQLCLR is better compared to xp_cmdshell, extended stored procedures, OLE automation stored procedures SP_OA</a:t>
            </a:r>
            <a:r>
              <a:rPr lang="en-US" sz="2800" dirty="0" smtClean="0"/>
              <a:t>*.</a:t>
            </a:r>
            <a:r>
              <a:rPr lang="en-US" sz="2800" dirty="0" smtClean="0"/>
              <a:t/>
            </a:r>
            <a:br>
              <a:rPr lang="en-US" sz="2800" dirty="0" smtClean="0"/>
            </a:br>
            <a:r>
              <a:rPr lang="en-US" sz="2800" dirty="0" smtClean="0"/>
              <a:t>6) SQLCLR has superior error handling compared to other methods (xp_cmdshell, SP_OA</a:t>
            </a:r>
            <a:r>
              <a:rPr lang="en-US" sz="2800" dirty="0" smtClean="0"/>
              <a:t>*).</a:t>
            </a:r>
            <a:r>
              <a:rPr lang="en-US" sz="2800" dirty="0" smtClean="0"/>
              <a:t/>
            </a:r>
            <a:br>
              <a:rPr lang="en-US" sz="2800" dirty="0" smtClean="0"/>
            </a:br>
            <a:r>
              <a:rPr lang="en-US" sz="2800" dirty="0" smtClean="0"/>
              <a:t>7) SQLCLR is better then </a:t>
            </a:r>
            <a:r>
              <a:rPr lang="en-US" sz="2400" dirty="0" smtClean="0"/>
              <a:t>OPENROWSET, OPENQUERY (through a Linked server) (use  of context connection).</a:t>
            </a:r>
            <a:r>
              <a:rPr lang="en-US" sz="2800" dirty="0" smtClean="0"/>
              <a:t/>
            </a:r>
            <a:br>
              <a:rPr lang="en-US" sz="2800" dirty="0" smtClean="0"/>
            </a:br>
            <a:r>
              <a:rPr lang="en-US" sz="2800" dirty="0" smtClean="0"/>
              <a:t> </a:t>
            </a:r>
            <a:endParaRPr lang="en-US" sz="2800" dirty="0"/>
          </a:p>
        </p:txBody>
      </p:sp>
    </p:spTree>
    <p:extLst>
      <p:ext uri="{BB962C8B-B14F-4D97-AF65-F5344CB8AC3E}">
        <p14:creationId xmlns:p14="http://schemas.microsoft.com/office/powerpoint/2010/main" val="6141944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1872" y="6011186"/>
            <a:ext cx="9418320" cy="481054"/>
          </a:xfrm>
        </p:spPr>
        <p:txBody>
          <a:bodyPr/>
          <a:lstStyle/>
          <a:p>
            <a:r>
              <a:rPr lang="en-US" dirty="0" smtClean="0"/>
              <a:t>Prepared by Nogin Consultancy Inc. 2015</a:t>
            </a:r>
            <a:endParaRPr lang="en-US" dirty="0"/>
          </a:p>
        </p:txBody>
      </p:sp>
      <p:sp>
        <p:nvSpPr>
          <p:cNvPr id="4" name="Title 3"/>
          <p:cNvSpPr>
            <a:spLocks noGrp="1"/>
          </p:cNvSpPr>
          <p:nvPr>
            <p:ph type="ctrTitle"/>
          </p:nvPr>
        </p:nvSpPr>
        <p:spPr>
          <a:xfrm>
            <a:off x="1261872" y="55658"/>
            <a:ext cx="9418320" cy="5955527"/>
          </a:xfrm>
        </p:spPr>
        <p:txBody>
          <a:bodyPr>
            <a:normAutofit fontScale="90000"/>
          </a:bodyPr>
          <a:lstStyle/>
          <a:p>
            <a:r>
              <a:rPr lang="en-US" sz="2800" dirty="0" smtClean="0"/>
              <a:t>About SQLCLR:</a:t>
            </a:r>
            <a:br>
              <a:rPr lang="en-US" sz="2800" dirty="0" smtClean="0"/>
            </a:br>
            <a:r>
              <a:rPr lang="en-US" sz="2800" dirty="0" smtClean="0"/>
              <a:t/>
            </a:r>
            <a:br>
              <a:rPr lang="en-US" sz="2800" dirty="0" smtClean="0"/>
            </a:br>
            <a:r>
              <a:rPr lang="en-US" sz="2800" dirty="0" smtClean="0"/>
              <a:t>8) SQLCLR can make use if multi-threading.</a:t>
            </a:r>
            <a:br>
              <a:rPr lang="en-US" sz="2800" dirty="0" smtClean="0"/>
            </a:br>
            <a:r>
              <a:rPr lang="en-US" sz="2800" dirty="0" smtClean="0"/>
              <a:t>9) SQLCLR allows custom aggregations, custom </a:t>
            </a:r>
            <a:r>
              <a:rPr lang="en-US" sz="2800" dirty="0" smtClean="0"/>
              <a:t>types.</a:t>
            </a:r>
            <a:r>
              <a:rPr lang="en-US" sz="2800" dirty="0" smtClean="0"/>
              <a:t/>
            </a:r>
            <a:br>
              <a:rPr lang="en-US" sz="2800" dirty="0" smtClean="0"/>
            </a:br>
            <a:r>
              <a:rPr lang="en-US" sz="2800" dirty="0" smtClean="0"/>
              <a:t>10) SQLCLR can capture and send messages back from / to the </a:t>
            </a:r>
            <a:r>
              <a:rPr lang="en-US" sz="2800" dirty="0" smtClean="0"/>
              <a:t>client.</a:t>
            </a:r>
            <a:r>
              <a:rPr lang="en-US" sz="2800" dirty="0" smtClean="0"/>
              <a:t/>
            </a:r>
            <a:br>
              <a:rPr lang="en-US" sz="2800" dirty="0" smtClean="0"/>
            </a:br>
            <a:r>
              <a:rPr lang="en-US" sz="2800" dirty="0" smtClean="0"/>
              <a:t>11) Another limitation of a TSQL function  - data modification. It can be done in SQLCLR function with a standard DB connection (not using the </a:t>
            </a:r>
            <a:r>
              <a:rPr lang="en-US" sz="2800" dirty="0"/>
              <a:t>context </a:t>
            </a:r>
            <a:r>
              <a:rPr lang="en-US" sz="2800" dirty="0" smtClean="0"/>
              <a:t>connection</a:t>
            </a:r>
            <a:r>
              <a:rPr lang="en-US" sz="2800" dirty="0" smtClean="0"/>
              <a:t>).</a:t>
            </a:r>
            <a:r>
              <a:rPr lang="en-US" sz="2800" dirty="0" smtClean="0"/>
              <a:t/>
            </a:r>
            <a:br>
              <a:rPr lang="en-US" sz="2800" dirty="0" smtClean="0"/>
            </a:br>
            <a:r>
              <a:rPr lang="en-US" sz="2800" dirty="0" smtClean="0"/>
              <a:t>12) SQLCLR can outperform the TSQL counterpart (in specific cases). Microsoft has </a:t>
            </a:r>
            <a:r>
              <a:rPr lang="en-US" sz="2800" dirty="0"/>
              <a:t>some recommendations here: </a:t>
            </a:r>
            <a:r>
              <a:rPr lang="en-US" sz="2800" dirty="0">
                <a:hlinkClick r:id="rId2"/>
              </a:rPr>
              <a:t>https://</a:t>
            </a:r>
            <a:r>
              <a:rPr lang="en-US" sz="2800" dirty="0" smtClean="0">
                <a:hlinkClick r:id="rId2"/>
              </a:rPr>
              <a:t>msdn.microsoft.com/en-us/library/ms131075.aspx</a:t>
            </a:r>
            <a:r>
              <a:rPr lang="en-US" sz="2800" dirty="0"/>
              <a:t/>
            </a:r>
            <a:br>
              <a:rPr lang="en-US" sz="2800" dirty="0"/>
            </a:br>
            <a:r>
              <a:rPr lang="en-US" sz="2800" dirty="0"/>
              <a:t/>
            </a:r>
            <a:br>
              <a:rPr lang="en-US" sz="2800" dirty="0"/>
            </a:br>
            <a:r>
              <a:rPr lang="en-US" sz="2800" dirty="0"/>
              <a:t>Resources:</a:t>
            </a:r>
            <a:br>
              <a:rPr lang="en-US" sz="2800" dirty="0"/>
            </a:br>
            <a:r>
              <a:rPr lang="en-US" sz="2800" dirty="0">
                <a:hlinkClick r:id="rId3"/>
              </a:rPr>
              <a:t>https://</a:t>
            </a:r>
            <a:r>
              <a:rPr lang="en-US" sz="2800" dirty="0" smtClean="0">
                <a:hlinkClick r:id="rId3"/>
              </a:rPr>
              <a:t>msdn.microsoft.com/en-us/library/ms254963.aspx</a:t>
            </a:r>
            <a:r>
              <a:rPr lang="en-US" sz="2800" dirty="0"/>
              <a:t/>
            </a:r>
            <a:br>
              <a:rPr lang="en-US" sz="2800" dirty="0"/>
            </a:br>
            <a:r>
              <a:rPr lang="en-US" sz="2800" dirty="0">
                <a:hlinkClick r:id="rId4"/>
              </a:rPr>
              <a:t>https://</a:t>
            </a:r>
            <a:r>
              <a:rPr lang="en-US" sz="2800" dirty="0" smtClean="0">
                <a:hlinkClick r:id="rId4"/>
              </a:rPr>
              <a:t>msdn.microsoft.com/en-us/library/ms254498.aspx</a:t>
            </a:r>
            <a:r>
              <a:rPr lang="en-US" sz="2800" dirty="0" smtClean="0"/>
              <a:t/>
            </a:r>
            <a:br>
              <a:rPr lang="en-US" sz="2800" dirty="0" smtClean="0"/>
            </a:br>
            <a:endParaRPr lang="en-US" sz="2800" dirty="0"/>
          </a:p>
        </p:txBody>
      </p:sp>
    </p:spTree>
    <p:extLst>
      <p:ext uri="{BB962C8B-B14F-4D97-AF65-F5344CB8AC3E}">
        <p14:creationId xmlns:p14="http://schemas.microsoft.com/office/powerpoint/2010/main" val="2056605342"/>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1872" y="6011186"/>
            <a:ext cx="9418320" cy="481054"/>
          </a:xfrm>
        </p:spPr>
        <p:txBody>
          <a:bodyPr/>
          <a:lstStyle/>
          <a:p>
            <a:r>
              <a:rPr lang="en-US" dirty="0" smtClean="0"/>
              <a:t>Prepared by Nogin Consultancy Inc. 2015</a:t>
            </a:r>
            <a:endParaRPr lang="en-US" dirty="0"/>
          </a:p>
        </p:txBody>
      </p:sp>
      <p:sp>
        <p:nvSpPr>
          <p:cNvPr id="4" name="Title 3"/>
          <p:cNvSpPr>
            <a:spLocks noGrp="1"/>
          </p:cNvSpPr>
          <p:nvPr>
            <p:ph type="ctrTitle"/>
          </p:nvPr>
        </p:nvSpPr>
        <p:spPr>
          <a:xfrm>
            <a:off x="1261872" y="750277"/>
            <a:ext cx="9418320" cy="1101969"/>
          </a:xfrm>
        </p:spPr>
        <p:txBody>
          <a:bodyPr>
            <a:noAutofit/>
          </a:bodyPr>
          <a:lstStyle/>
          <a:p>
            <a:r>
              <a:rPr lang="en-US" sz="2700" dirty="0" smtClean="0"/>
              <a:t>Before we proceed to the practical example:</a:t>
            </a:r>
            <a:br>
              <a:rPr lang="en-US" sz="2700" dirty="0" smtClean="0"/>
            </a:br>
            <a:r>
              <a:rPr lang="en-US" sz="2700" dirty="0" smtClean="0"/>
              <a:t/>
            </a:r>
            <a:br>
              <a:rPr lang="en-US" sz="2700" dirty="0" smtClean="0"/>
            </a:br>
            <a:r>
              <a:rPr lang="en-US" sz="2700" dirty="0" smtClean="0"/>
              <a:t>1) Be cautious while creating a SQLCLR </a:t>
            </a:r>
            <a:r>
              <a:rPr lang="en-US" sz="2700" dirty="0" smtClean="0"/>
              <a:t>library.</a:t>
            </a:r>
            <a:endParaRPr lang="en-US" sz="2700" dirty="0"/>
          </a:p>
        </p:txBody>
      </p:sp>
      <p:sp>
        <p:nvSpPr>
          <p:cNvPr id="5" name="Title 3"/>
          <p:cNvSpPr txBox="1">
            <a:spLocks/>
          </p:cNvSpPr>
          <p:nvPr/>
        </p:nvSpPr>
        <p:spPr>
          <a:xfrm>
            <a:off x="1238432" y="1699844"/>
            <a:ext cx="9418320" cy="550985"/>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2800" dirty="0"/>
              <a:t>2) Do not do too much</a:t>
            </a:r>
            <a:r>
              <a:rPr lang="en-US" sz="2800" dirty="0" smtClean="0"/>
              <a:t>.</a:t>
            </a:r>
            <a:endParaRPr lang="en-US" sz="2800" dirty="0"/>
          </a:p>
        </p:txBody>
      </p:sp>
      <p:sp>
        <p:nvSpPr>
          <p:cNvPr id="6" name="Title 3"/>
          <p:cNvSpPr txBox="1">
            <a:spLocks/>
          </p:cNvSpPr>
          <p:nvPr/>
        </p:nvSpPr>
        <p:spPr>
          <a:xfrm>
            <a:off x="1238432" y="2135270"/>
            <a:ext cx="9418320" cy="550985"/>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2800" dirty="0"/>
              <a:t>3) Simple is always </a:t>
            </a:r>
            <a:r>
              <a:rPr lang="en-US" sz="2800" dirty="0" smtClean="0"/>
              <a:t>good </a:t>
            </a:r>
            <a:r>
              <a:rPr lang="en-US" sz="2800" dirty="0" smtClean="0">
                <a:sym typeface="Wingdings" panose="05000000000000000000" pitchFamily="2" charset="2"/>
              </a:rPr>
              <a:t></a:t>
            </a:r>
            <a:endParaRPr lang="en-US" sz="2800" dirty="0"/>
          </a:p>
        </p:txBody>
      </p:sp>
      <p:sp>
        <p:nvSpPr>
          <p:cNvPr id="7" name="Title 3"/>
          <p:cNvSpPr txBox="1">
            <a:spLocks/>
          </p:cNvSpPr>
          <p:nvPr/>
        </p:nvSpPr>
        <p:spPr>
          <a:xfrm>
            <a:off x="1238432" y="2570696"/>
            <a:ext cx="9418320" cy="550985"/>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2800" dirty="0">
                <a:sym typeface="Wingdings" panose="05000000000000000000" pitchFamily="2" charset="2"/>
              </a:rPr>
              <a:t>4) Somebody has to maintain it.</a:t>
            </a:r>
            <a:endParaRPr lang="en-US" sz="2800" dirty="0"/>
          </a:p>
        </p:txBody>
      </p:sp>
      <p:sp>
        <p:nvSpPr>
          <p:cNvPr id="8" name="Title 3"/>
          <p:cNvSpPr txBox="1">
            <a:spLocks/>
          </p:cNvSpPr>
          <p:nvPr/>
        </p:nvSpPr>
        <p:spPr>
          <a:xfrm>
            <a:off x="1238432" y="3006122"/>
            <a:ext cx="9418320" cy="550985"/>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2800" dirty="0">
                <a:sym typeface="Wingdings" panose="05000000000000000000" pitchFamily="2" charset="2"/>
              </a:rPr>
              <a:t>5) If TSQL can do it well (set based operations) use TSQL</a:t>
            </a:r>
            <a:r>
              <a:rPr lang="en-US" sz="2800" dirty="0" smtClean="0">
                <a:sym typeface="Wingdings" panose="05000000000000000000" pitchFamily="2" charset="2"/>
              </a:rPr>
              <a:t>.</a:t>
            </a:r>
            <a:endParaRPr lang="en-US" sz="2800" dirty="0"/>
          </a:p>
        </p:txBody>
      </p:sp>
      <p:sp>
        <p:nvSpPr>
          <p:cNvPr id="9" name="Title 3"/>
          <p:cNvSpPr txBox="1">
            <a:spLocks/>
          </p:cNvSpPr>
          <p:nvPr/>
        </p:nvSpPr>
        <p:spPr>
          <a:xfrm>
            <a:off x="1238432" y="3441548"/>
            <a:ext cx="9418320" cy="550985"/>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2800" dirty="0">
                <a:sym typeface="Wingdings" panose="05000000000000000000" pitchFamily="2" charset="2"/>
              </a:rPr>
              <a:t>6) Error handling is important</a:t>
            </a:r>
            <a:r>
              <a:rPr lang="en-US" sz="2800" dirty="0" smtClean="0">
                <a:sym typeface="Wingdings" panose="05000000000000000000" pitchFamily="2" charset="2"/>
              </a:rPr>
              <a:t>.</a:t>
            </a:r>
            <a:endParaRPr lang="en-US" sz="2800" dirty="0"/>
          </a:p>
        </p:txBody>
      </p:sp>
      <p:sp>
        <p:nvSpPr>
          <p:cNvPr id="10" name="Title 3"/>
          <p:cNvSpPr txBox="1">
            <a:spLocks/>
          </p:cNvSpPr>
          <p:nvPr/>
        </p:nvSpPr>
        <p:spPr>
          <a:xfrm>
            <a:off x="1238432" y="3876974"/>
            <a:ext cx="9418320" cy="550985"/>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2800" dirty="0">
                <a:sym typeface="Wingdings" panose="05000000000000000000" pitchFamily="2" charset="2"/>
              </a:rPr>
              <a:t>7) Check for existing solutions before creating your own.</a:t>
            </a:r>
            <a:endParaRPr lang="en-US" sz="2800" dirty="0"/>
          </a:p>
        </p:txBody>
      </p:sp>
      <p:sp>
        <p:nvSpPr>
          <p:cNvPr id="11" name="Title 3"/>
          <p:cNvSpPr txBox="1">
            <a:spLocks/>
          </p:cNvSpPr>
          <p:nvPr/>
        </p:nvSpPr>
        <p:spPr>
          <a:xfrm>
            <a:off x="1238432" y="4652367"/>
            <a:ext cx="9418320" cy="55098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2700" dirty="0">
                <a:sym typeface="Wingdings" panose="05000000000000000000" pitchFamily="2" charset="2"/>
              </a:rPr>
              <a:t>8) Create with reusability in mind. Do not hardcode your solutions.</a:t>
            </a:r>
            <a:endParaRPr lang="en-US" sz="2700" dirty="0"/>
          </a:p>
        </p:txBody>
      </p:sp>
      <p:sp>
        <p:nvSpPr>
          <p:cNvPr id="12" name="Title 3"/>
          <p:cNvSpPr txBox="1">
            <a:spLocks/>
          </p:cNvSpPr>
          <p:nvPr/>
        </p:nvSpPr>
        <p:spPr>
          <a:xfrm>
            <a:off x="1226709" y="5064350"/>
            <a:ext cx="9418320" cy="550985"/>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2800" dirty="0">
                <a:sym typeface="Wingdings" panose="05000000000000000000" pitchFamily="2" charset="2"/>
              </a:rPr>
              <a:t>9) Document your design and code implementation</a:t>
            </a:r>
            <a:r>
              <a:rPr lang="en-US" sz="2800" dirty="0" smtClean="0">
                <a:sym typeface="Wingdings" panose="05000000000000000000" pitchFamily="2" charset="2"/>
              </a:rPr>
              <a:t>.</a:t>
            </a:r>
            <a:endParaRPr lang="en-US" sz="2800" dirty="0"/>
          </a:p>
        </p:txBody>
      </p:sp>
      <p:pic>
        <p:nvPicPr>
          <p:cNvPr id="2" name="1 Imagen"/>
          <p:cNvPicPr>
            <a:picLocks noChangeAspect="1"/>
          </p:cNvPicPr>
          <p:nvPr/>
        </p:nvPicPr>
        <p:blipFill>
          <a:blip r:embed="rId2">
            <a:extLst>
              <a:ext uri="{BEBA8EAE-BF5A-486C-A8C5-ECC9F3942E4B}">
                <a14:imgProps xmlns:a14="http://schemas.microsoft.com/office/drawing/2010/main">
                  <a14:imgLayer r:embed="rId3">
                    <a14:imgEffect>
                      <a14:colorTemperature colorTemp="115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8733692" y="1895608"/>
            <a:ext cx="1923060" cy="2692284"/>
          </a:xfrm>
          <a:prstGeom prst="rect">
            <a:avLst/>
          </a:prstGeom>
          <a:effectLst>
            <a:reflection blurRad="76200" stA="65000" endPos="65000" dir="5400000" sy="-100000" algn="bl" rotWithShape="0"/>
            <a:softEdge rad="203200"/>
          </a:effectLst>
        </p:spPr>
      </p:pic>
      <p:pic>
        <p:nvPicPr>
          <p:cNvPr id="13" name="1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8667" y="2900015"/>
            <a:ext cx="3890596" cy="1634050"/>
          </a:xfrm>
          <a:prstGeom prst="rect">
            <a:avLst/>
          </a:prstGeom>
          <a:effectLst>
            <a:softEdge rad="114300"/>
          </a:effectLst>
        </p:spPr>
      </p:pic>
      <p:pic>
        <p:nvPicPr>
          <p:cNvPr id="14" name="1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8667" y="2474694"/>
            <a:ext cx="3173548" cy="2020492"/>
          </a:xfrm>
          <a:prstGeom prst="rect">
            <a:avLst/>
          </a:prstGeom>
          <a:effectLst>
            <a:glow rad="127000">
              <a:schemeClr val="accent1">
                <a:alpha val="61000"/>
              </a:schemeClr>
            </a:glow>
            <a:reflection blurRad="368300" stA="74000" endPos="0" dir="5400000" sy="-100000" algn="bl" rotWithShape="0"/>
            <a:softEdge rad="127000"/>
          </a:effectLst>
        </p:spPr>
      </p:pic>
      <p:pic>
        <p:nvPicPr>
          <p:cNvPr id="15" name="14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4164" y="2887219"/>
            <a:ext cx="3365667" cy="3365667"/>
          </a:xfrm>
          <a:prstGeom prst="rect">
            <a:avLst/>
          </a:prstGeom>
        </p:spPr>
      </p:pic>
      <p:pic>
        <p:nvPicPr>
          <p:cNvPr id="19" name="18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88258" y="2600829"/>
            <a:ext cx="1247756" cy="1247756"/>
          </a:xfrm>
          <a:prstGeom prst="rect">
            <a:avLst/>
          </a:prstGeom>
          <a:effectLst>
            <a:softEdge rad="419100"/>
          </a:effectLst>
        </p:spPr>
      </p:pic>
      <p:pic>
        <p:nvPicPr>
          <p:cNvPr id="20" name="19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2548" y="3557107"/>
            <a:ext cx="3916715" cy="2193360"/>
          </a:xfrm>
          <a:prstGeom prst="rect">
            <a:avLst/>
          </a:prstGeom>
        </p:spPr>
      </p:pic>
      <p:pic>
        <p:nvPicPr>
          <p:cNvPr id="21" name="20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29333" y="4392515"/>
            <a:ext cx="2158964" cy="2101392"/>
          </a:xfrm>
          <a:prstGeom prst="rect">
            <a:avLst/>
          </a:prstGeom>
          <a:effectLst>
            <a:softEdge rad="355600"/>
          </a:effectLst>
        </p:spPr>
      </p:pic>
      <p:pic>
        <p:nvPicPr>
          <p:cNvPr id="22" name="21 Imagen"/>
          <p:cNvPicPr>
            <a:picLocks noChangeAspect="1"/>
          </p:cNvPicPr>
          <p:nvPr/>
        </p:nvPicPr>
        <p:blipFill>
          <a:blip r:embed="rId10">
            <a:duotone>
              <a:prstClr val="black"/>
              <a:schemeClr val="accent1">
                <a:tint val="45000"/>
                <a:satMod val="400000"/>
              </a:schemeClr>
            </a:duotone>
            <a:extLst>
              <a:ext uri="{BEBA8EAE-BF5A-486C-A8C5-ECC9F3942E4B}">
                <a14:imgProps xmlns:a14="http://schemas.microsoft.com/office/drawing/2010/main">
                  <a14:imgLayer r:embed="rId11">
                    <a14:imgEffect>
                      <a14:sharpenSoften amount="-27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179169" y="4844977"/>
            <a:ext cx="1659869" cy="1621139"/>
          </a:xfrm>
          <a:prstGeom prst="rect">
            <a:avLst/>
          </a:prstGeom>
          <a:effectLst>
            <a:softEdge rad="114300"/>
          </a:effectLst>
        </p:spPr>
      </p:pic>
      <p:pic>
        <p:nvPicPr>
          <p:cNvPr id="23" name="22 Imagen"/>
          <p:cNvPicPr>
            <a:picLocks noChangeAspect="1"/>
          </p:cNvPicPr>
          <p:nvPr/>
        </p:nvPicPr>
        <p:blipFill>
          <a:blip r:embed="rId12">
            <a:extLst>
              <a:ext uri="{BEBA8EAE-BF5A-486C-A8C5-ECC9F3942E4B}">
                <a14:imgProps xmlns:a14="http://schemas.microsoft.com/office/drawing/2010/main">
                  <a14:imgLayer r:embed="rId13">
                    <a14:imgEffect>
                      <a14:sharpenSoften amount="40000"/>
                    </a14:imgEffect>
                    <a14:imgEffect>
                      <a14:brightnessContrast bright="3000" contrast="-8000"/>
                    </a14:imgEffect>
                  </a14:imgLayer>
                </a14:imgProps>
              </a:ext>
              <a:ext uri="{28A0092B-C50C-407E-A947-70E740481C1C}">
                <a14:useLocalDpi xmlns:a14="http://schemas.microsoft.com/office/drawing/2010/main" val="0"/>
              </a:ext>
            </a:extLst>
          </a:blip>
          <a:stretch>
            <a:fillRect/>
          </a:stretch>
        </p:blipFill>
        <p:spPr>
          <a:xfrm>
            <a:off x="9428810" y="4748697"/>
            <a:ext cx="1805354" cy="1805354"/>
          </a:xfrm>
          <a:prstGeom prst="rect">
            <a:avLst/>
          </a:prstGeom>
          <a:effectLst>
            <a:softEdge rad="177800"/>
          </a:effectLst>
        </p:spPr>
      </p:pic>
    </p:spTree>
    <p:extLst>
      <p:ext uri="{BB962C8B-B14F-4D97-AF65-F5344CB8AC3E}">
        <p14:creationId xmlns:p14="http://schemas.microsoft.com/office/powerpoint/2010/main" val="159402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2" presetClass="entr" presetSubtype="8" fill="hold" grpId="0" nodeType="withEffect">
                                  <p:stCondLst>
                                    <p:cond delay="0"/>
                                  </p:stCondLst>
                                  <p:iterate type="wd">
                                    <p:tmPct val="10000"/>
                                  </p:iterate>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1"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31"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fltVal val="0"/>
                                          </p:val>
                                        </p:tav>
                                        <p:tav tm="100000">
                                          <p:val>
                                            <p:strVal val="#ppt_w"/>
                                          </p:val>
                                        </p:tav>
                                      </p:tavLst>
                                    </p:anim>
                                    <p:anim calcmode="lin" valueType="num">
                                      <p:cBhvr>
                                        <p:cTn id="27" dur="1000" fill="hold"/>
                                        <p:tgtEl>
                                          <p:spTgt spid="14"/>
                                        </p:tgtEl>
                                        <p:attrNameLst>
                                          <p:attrName>ppt_h</p:attrName>
                                        </p:attrNameLst>
                                      </p:cBhvr>
                                      <p:tavLst>
                                        <p:tav tm="0">
                                          <p:val>
                                            <p:fltVal val="0"/>
                                          </p:val>
                                        </p:tav>
                                        <p:tav tm="100000">
                                          <p:val>
                                            <p:strVal val="#ppt_h"/>
                                          </p:val>
                                        </p:tav>
                                      </p:tavLst>
                                    </p:anim>
                                    <p:anim calcmode="lin" valueType="num">
                                      <p:cBhvr>
                                        <p:cTn id="28" dur="1000" fill="hold"/>
                                        <p:tgtEl>
                                          <p:spTgt spid="14"/>
                                        </p:tgtEl>
                                        <p:attrNameLst>
                                          <p:attrName>style.rotation</p:attrName>
                                        </p:attrNameLst>
                                      </p:cBhvr>
                                      <p:tavLst>
                                        <p:tav tm="0">
                                          <p:val>
                                            <p:fltVal val="90"/>
                                          </p:val>
                                        </p:tav>
                                        <p:tav tm="100000">
                                          <p:val>
                                            <p:fltVal val="0"/>
                                          </p:val>
                                        </p:tav>
                                      </p:tavLst>
                                    </p:anim>
                                    <p:animEffect transition="in" filter="fade">
                                      <p:cBhvr>
                                        <p:cTn id="29" dur="1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2" presetClass="entr" presetSubtype="8" fill="hold" grpId="0" nodeType="withEffect">
                                  <p:stCondLst>
                                    <p:cond delay="0"/>
                                  </p:stCondLst>
                                  <p:iterate type="wd">
                                    <p:tmPct val="10000"/>
                                  </p:iterate>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6" presetClass="entr" presetSubtype="16"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circle(in)">
                                      <p:cBhvr>
                                        <p:cTn id="41" dur="2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par>
                                <p:cTn id="47" presetID="2" presetClass="entr" presetSubtype="8"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0-#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par>
                                <p:cTn id="51" presetID="6" presetClass="entr" presetSubtype="16"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ircle(in)">
                                      <p:cBhvr>
                                        <p:cTn id="53" dur="20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par>
                                <p:cTn id="59" presetID="2" presetClass="entr" presetSubtype="8" fill="hold" grpId="0" nodeType="withEffect">
                                  <p:stCondLst>
                                    <p:cond delay="0"/>
                                  </p:stCondLst>
                                  <p:iterate type="wd">
                                    <p:tmPct val="10000"/>
                                  </p:iterate>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par>
                                <p:cTn id="73" presetID="2" presetClass="entr" presetSubtype="8"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0-#ppt_w/2"/>
                                          </p:val>
                                        </p:tav>
                                        <p:tav tm="100000">
                                          <p:val>
                                            <p:strVal val="#ppt_x"/>
                                          </p:val>
                                        </p:tav>
                                      </p:tavLst>
                                    </p:anim>
                                    <p:anim calcmode="lin" valueType="num">
                                      <p:cBhvr additive="base">
                                        <p:cTn id="76" dur="500" fill="hold"/>
                                        <p:tgtEl>
                                          <p:spTgt spid="9"/>
                                        </p:tgtEl>
                                        <p:attrNameLst>
                                          <p:attrName>ppt_y</p:attrName>
                                        </p:attrNameLst>
                                      </p:cBhvr>
                                      <p:tavLst>
                                        <p:tav tm="0">
                                          <p:val>
                                            <p:strVal val="#ppt_y"/>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20"/>
                                        </p:tgtEl>
                                      </p:cBhvr>
                                    </p:animEffect>
                                    <p:set>
                                      <p:cBhvr>
                                        <p:cTn id="85" dur="1" fill="hold">
                                          <p:stCondLst>
                                            <p:cond delay="499"/>
                                          </p:stCondLst>
                                        </p:cTn>
                                        <p:tgtEl>
                                          <p:spTgt spid="20"/>
                                        </p:tgtEl>
                                        <p:attrNameLst>
                                          <p:attrName>style.visibility</p:attrName>
                                        </p:attrNameLst>
                                      </p:cBhvr>
                                      <p:to>
                                        <p:strVal val="hidden"/>
                                      </p:to>
                                    </p:set>
                                  </p:childTnLst>
                                </p:cTn>
                              </p:par>
                              <p:par>
                                <p:cTn id="86" presetID="2" presetClass="entr" presetSubtype="8" fill="hold" grpId="0" nodeType="withEffect">
                                  <p:stCondLst>
                                    <p:cond delay="0"/>
                                  </p:stCondLst>
                                  <p:iterate type="wd">
                                    <p:tmPct val="10000"/>
                                  </p:iterate>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0-#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par>
                                <p:cTn id="90" presetID="2" presetClass="entr" presetSubtype="6" fill="hold"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additive="base">
                                        <p:cTn id="92" dur="500" fill="hold"/>
                                        <p:tgtEl>
                                          <p:spTgt spid="21"/>
                                        </p:tgtEl>
                                        <p:attrNameLst>
                                          <p:attrName>ppt_x</p:attrName>
                                        </p:attrNameLst>
                                      </p:cBhvr>
                                      <p:tavLst>
                                        <p:tav tm="0">
                                          <p:val>
                                            <p:strVal val="1+#ppt_w/2"/>
                                          </p:val>
                                        </p:tav>
                                        <p:tav tm="100000">
                                          <p:val>
                                            <p:strVal val="#ppt_x"/>
                                          </p:val>
                                        </p:tav>
                                      </p:tavLst>
                                    </p:anim>
                                    <p:anim calcmode="lin" valueType="num">
                                      <p:cBhvr additive="base">
                                        <p:cTn id="9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21"/>
                                        </p:tgtEl>
                                      </p:cBhvr>
                                    </p:animEffect>
                                    <p:set>
                                      <p:cBhvr>
                                        <p:cTn id="98" dur="1" fill="hold">
                                          <p:stCondLst>
                                            <p:cond delay="499"/>
                                          </p:stCondLst>
                                        </p:cTn>
                                        <p:tgtEl>
                                          <p:spTgt spid="21"/>
                                        </p:tgtEl>
                                        <p:attrNameLst>
                                          <p:attrName>style.visibility</p:attrName>
                                        </p:attrNameLst>
                                      </p:cBhvr>
                                      <p:to>
                                        <p:strVal val="hidden"/>
                                      </p:to>
                                    </p:set>
                                  </p:childTnLst>
                                </p:cTn>
                              </p:par>
                              <p:par>
                                <p:cTn id="99" presetID="2" presetClass="entr" presetSubtype="8" fill="hold" grpId="0" nodeType="withEffect">
                                  <p:stCondLst>
                                    <p:cond delay="0"/>
                                  </p:stCondLst>
                                  <p:iterate type="wd">
                                    <p:tmPct val="10000"/>
                                  </p:iterate>
                                  <p:childTnLst>
                                    <p:set>
                                      <p:cBhvr>
                                        <p:cTn id="100" dur="1" fill="hold">
                                          <p:stCondLst>
                                            <p:cond delay="0"/>
                                          </p:stCondLst>
                                        </p:cTn>
                                        <p:tgtEl>
                                          <p:spTgt spid="11"/>
                                        </p:tgtEl>
                                        <p:attrNameLst>
                                          <p:attrName>style.visibility</p:attrName>
                                        </p:attrNameLst>
                                      </p:cBhvr>
                                      <p:to>
                                        <p:strVal val="visible"/>
                                      </p:to>
                                    </p:set>
                                    <p:anim calcmode="lin" valueType="num">
                                      <p:cBhvr additive="base">
                                        <p:cTn id="101" dur="500" fill="hold"/>
                                        <p:tgtEl>
                                          <p:spTgt spid="11"/>
                                        </p:tgtEl>
                                        <p:attrNameLst>
                                          <p:attrName>ppt_x</p:attrName>
                                        </p:attrNameLst>
                                      </p:cBhvr>
                                      <p:tavLst>
                                        <p:tav tm="0">
                                          <p:val>
                                            <p:strVal val="0-#ppt_w/2"/>
                                          </p:val>
                                        </p:tav>
                                        <p:tav tm="100000">
                                          <p:val>
                                            <p:strVal val="#ppt_x"/>
                                          </p:val>
                                        </p:tav>
                                      </p:tavLst>
                                    </p:anim>
                                    <p:anim calcmode="lin" valueType="num">
                                      <p:cBhvr additive="base">
                                        <p:cTn id="102" dur="500" fill="hold"/>
                                        <p:tgtEl>
                                          <p:spTgt spid="11"/>
                                        </p:tgtEl>
                                        <p:attrNameLst>
                                          <p:attrName>ppt_y</p:attrName>
                                        </p:attrNameLst>
                                      </p:cBhvr>
                                      <p:tavLst>
                                        <p:tav tm="0">
                                          <p:val>
                                            <p:strVal val="#ppt_y"/>
                                          </p:val>
                                        </p:tav>
                                        <p:tav tm="100000">
                                          <p:val>
                                            <p:strVal val="#ppt_y"/>
                                          </p:val>
                                        </p:tav>
                                      </p:tavLst>
                                    </p:anim>
                                  </p:childTnLst>
                                </p:cTn>
                              </p:par>
                              <p:par>
                                <p:cTn id="103" presetID="6" presetClass="entr" presetSubtype="16" fill="hold" nodeType="with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circle(in)">
                                      <p:cBhvr>
                                        <p:cTn id="105" dur="2000"/>
                                        <p:tgtEl>
                                          <p:spTgt spid="2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nodeType="clickEffect">
                                  <p:stCondLst>
                                    <p:cond delay="0"/>
                                  </p:stCondLst>
                                  <p:childTnLst>
                                    <p:animEffect transition="out" filter="fade">
                                      <p:cBhvr>
                                        <p:cTn id="109" dur="500"/>
                                        <p:tgtEl>
                                          <p:spTgt spid="22"/>
                                        </p:tgtEl>
                                      </p:cBhvr>
                                    </p:animEffect>
                                    <p:set>
                                      <p:cBhvr>
                                        <p:cTn id="110" dur="1" fill="hold">
                                          <p:stCondLst>
                                            <p:cond delay="499"/>
                                          </p:stCondLst>
                                        </p:cTn>
                                        <p:tgtEl>
                                          <p:spTgt spid="22"/>
                                        </p:tgtEl>
                                        <p:attrNameLst>
                                          <p:attrName>style.visibility</p:attrName>
                                        </p:attrNameLst>
                                      </p:cBhvr>
                                      <p:to>
                                        <p:strVal val="hidden"/>
                                      </p:to>
                                    </p:set>
                                  </p:childTnLst>
                                </p:cTn>
                              </p:par>
                              <p:par>
                                <p:cTn id="111" presetID="2" presetClass="entr" presetSubtype="8" fill="hold" grpId="0" nodeType="withEffect">
                                  <p:stCondLst>
                                    <p:cond delay="0"/>
                                  </p:stCondLst>
                                  <p:iterate type="wd">
                                    <p:tmPct val="10000"/>
                                  </p:iterate>
                                  <p:childTnLst>
                                    <p:set>
                                      <p:cBhvr>
                                        <p:cTn id="112" dur="1" fill="hold">
                                          <p:stCondLst>
                                            <p:cond delay="0"/>
                                          </p:stCondLst>
                                        </p:cTn>
                                        <p:tgtEl>
                                          <p:spTgt spid="12"/>
                                        </p:tgtEl>
                                        <p:attrNameLst>
                                          <p:attrName>style.visibility</p:attrName>
                                        </p:attrNameLst>
                                      </p:cBhvr>
                                      <p:to>
                                        <p:strVal val="visible"/>
                                      </p:to>
                                    </p:set>
                                    <p:anim calcmode="lin" valueType="num">
                                      <p:cBhvr additive="base">
                                        <p:cTn id="113" dur="500" fill="hold"/>
                                        <p:tgtEl>
                                          <p:spTgt spid="12"/>
                                        </p:tgtEl>
                                        <p:attrNameLst>
                                          <p:attrName>ppt_x</p:attrName>
                                        </p:attrNameLst>
                                      </p:cBhvr>
                                      <p:tavLst>
                                        <p:tav tm="0">
                                          <p:val>
                                            <p:strVal val="0-#ppt_w/2"/>
                                          </p:val>
                                        </p:tav>
                                        <p:tav tm="100000">
                                          <p:val>
                                            <p:strVal val="#ppt_x"/>
                                          </p:val>
                                        </p:tav>
                                      </p:tavLst>
                                    </p:anim>
                                    <p:anim calcmode="lin" valueType="num">
                                      <p:cBhvr additive="base">
                                        <p:cTn id="114" dur="500" fill="hold"/>
                                        <p:tgtEl>
                                          <p:spTgt spid="12"/>
                                        </p:tgtEl>
                                        <p:attrNameLst>
                                          <p:attrName>ppt_y</p:attrName>
                                        </p:attrNameLst>
                                      </p:cBhvr>
                                      <p:tavLst>
                                        <p:tav tm="0">
                                          <p:val>
                                            <p:strVal val="#ppt_y"/>
                                          </p:val>
                                        </p:tav>
                                        <p:tav tm="100000">
                                          <p:val>
                                            <p:strVal val="#ppt_y"/>
                                          </p:val>
                                        </p:tav>
                                      </p:tavLst>
                                    </p:anim>
                                  </p:childTnLst>
                                </p:cTn>
                              </p:par>
                              <p:par>
                                <p:cTn id="115" presetID="53" presetClass="entr" presetSubtype="16" fill="hold" nodeType="withEffect">
                                  <p:stCondLst>
                                    <p:cond delay="0"/>
                                  </p:stCondLst>
                                  <p:childTnLst>
                                    <p:set>
                                      <p:cBhvr>
                                        <p:cTn id="116" dur="1" fill="hold">
                                          <p:stCondLst>
                                            <p:cond delay="0"/>
                                          </p:stCondLst>
                                        </p:cTn>
                                        <p:tgtEl>
                                          <p:spTgt spid="23"/>
                                        </p:tgtEl>
                                        <p:attrNameLst>
                                          <p:attrName>style.visibility</p:attrName>
                                        </p:attrNameLst>
                                      </p:cBhvr>
                                      <p:to>
                                        <p:strVal val="visible"/>
                                      </p:to>
                                    </p:set>
                                    <p:anim calcmode="lin" valueType="num">
                                      <p:cBhvr>
                                        <p:cTn id="117" dur="500" fill="hold"/>
                                        <p:tgtEl>
                                          <p:spTgt spid="23"/>
                                        </p:tgtEl>
                                        <p:attrNameLst>
                                          <p:attrName>ppt_w</p:attrName>
                                        </p:attrNameLst>
                                      </p:cBhvr>
                                      <p:tavLst>
                                        <p:tav tm="0">
                                          <p:val>
                                            <p:fltVal val="0"/>
                                          </p:val>
                                        </p:tav>
                                        <p:tav tm="100000">
                                          <p:val>
                                            <p:strVal val="#ppt_w"/>
                                          </p:val>
                                        </p:tav>
                                      </p:tavLst>
                                    </p:anim>
                                    <p:anim calcmode="lin" valueType="num">
                                      <p:cBhvr>
                                        <p:cTn id="118" dur="500" fill="hold"/>
                                        <p:tgtEl>
                                          <p:spTgt spid="23"/>
                                        </p:tgtEl>
                                        <p:attrNameLst>
                                          <p:attrName>ppt_h</p:attrName>
                                        </p:attrNameLst>
                                      </p:cBhvr>
                                      <p:tavLst>
                                        <p:tav tm="0">
                                          <p:val>
                                            <p:fltVal val="0"/>
                                          </p:val>
                                        </p:tav>
                                        <p:tav tm="100000">
                                          <p:val>
                                            <p:strVal val="#ppt_h"/>
                                          </p:val>
                                        </p:tav>
                                      </p:tavLst>
                                    </p:anim>
                                    <p:animEffect transition="in" filter="fade">
                                      <p:cBhvr>
                                        <p:cTn id="1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1872" y="6011186"/>
            <a:ext cx="9418320" cy="481054"/>
          </a:xfrm>
        </p:spPr>
        <p:txBody>
          <a:bodyPr/>
          <a:lstStyle/>
          <a:p>
            <a:r>
              <a:rPr lang="en-US" dirty="0" smtClean="0"/>
              <a:t>Prepared by Nogin Consultancy Inc. 2015</a:t>
            </a:r>
            <a:endParaRPr lang="en-US" dirty="0"/>
          </a:p>
        </p:txBody>
      </p:sp>
      <p:sp>
        <p:nvSpPr>
          <p:cNvPr id="4" name="Title 3"/>
          <p:cNvSpPr>
            <a:spLocks noGrp="1"/>
          </p:cNvSpPr>
          <p:nvPr>
            <p:ph type="ctrTitle"/>
          </p:nvPr>
        </p:nvSpPr>
        <p:spPr>
          <a:xfrm>
            <a:off x="1261872" y="55658"/>
            <a:ext cx="9418320" cy="5955527"/>
          </a:xfrm>
        </p:spPr>
        <p:txBody>
          <a:bodyPr>
            <a:normAutofit fontScale="90000"/>
          </a:bodyPr>
          <a:lstStyle/>
          <a:p>
            <a:r>
              <a:rPr lang="en-US" sz="2800" dirty="0" smtClean="0"/>
              <a:t/>
            </a:r>
            <a:br>
              <a:rPr lang="en-US" sz="2800" dirty="0" smtClean="0"/>
            </a:br>
            <a:r>
              <a:rPr lang="en-US" sz="2800" dirty="0" smtClean="0"/>
              <a:t>Task description:</a:t>
            </a:r>
            <a:br>
              <a:rPr lang="en-US" sz="2800" dirty="0" smtClean="0"/>
            </a:br>
            <a:r>
              <a:rPr lang="en-US" sz="2800" dirty="0" smtClean="0"/>
              <a:t/>
            </a:r>
            <a:br>
              <a:rPr lang="en-US" sz="2800" dirty="0" smtClean="0"/>
            </a:br>
            <a:r>
              <a:rPr lang="en-US" sz="2800" dirty="0" smtClean="0"/>
              <a:t>Create a database solution to extract a query (dynamic, static, stored procedure) into a character delimited file and save it to the </a:t>
            </a:r>
            <a:br>
              <a:rPr lang="en-US" sz="2800" dirty="0" smtClean="0"/>
            </a:br>
            <a:r>
              <a:rPr lang="en-US" sz="2800" dirty="0" smtClean="0"/>
              <a:t>a) hard dive; </a:t>
            </a:r>
            <a:br>
              <a:rPr lang="en-US" sz="2800" dirty="0" smtClean="0"/>
            </a:br>
            <a:r>
              <a:rPr lang="en-US" sz="2800" dirty="0" smtClean="0"/>
              <a:t>b) send to an FTP/SFTP folder; </a:t>
            </a:r>
            <a:br>
              <a:rPr lang="en-US" sz="2800" dirty="0" smtClean="0"/>
            </a:br>
            <a:r>
              <a:rPr lang="en-US" sz="2800" dirty="0" smtClean="0"/>
              <a:t>c) email it (SQL Server has a built-in </a:t>
            </a:r>
            <a:r>
              <a:rPr lang="en-US" sz="2400" dirty="0" smtClean="0"/>
              <a:t>sp_send_dbmail procedure).</a:t>
            </a:r>
            <a:r>
              <a:rPr lang="en-US" sz="2400" dirty="0"/>
              <a:t/>
            </a:r>
            <a:br>
              <a:rPr lang="en-US" sz="2400" dirty="0"/>
            </a:br>
            <a:r>
              <a:rPr lang="en-US" sz="2800" dirty="0" smtClean="0"/>
              <a:t/>
            </a:r>
            <a:br>
              <a:rPr lang="en-US" sz="2800" dirty="0" smtClean="0"/>
            </a:br>
            <a:r>
              <a:rPr lang="en-US" sz="2800" dirty="0"/>
              <a:t/>
            </a:r>
            <a:br>
              <a:rPr lang="en-US" sz="2800" dirty="0"/>
            </a:br>
            <a:r>
              <a:rPr lang="en-US" sz="2800" dirty="0" smtClean="0"/>
              <a:t>The solution should allow custom characters to be used for:</a:t>
            </a:r>
            <a:br>
              <a:rPr lang="en-US" sz="2800" dirty="0" smtClean="0"/>
            </a:br>
            <a:r>
              <a:rPr lang="en-US" sz="2800" dirty="0" smtClean="0"/>
              <a:t>a) column delimiter</a:t>
            </a:r>
            <a:br>
              <a:rPr lang="en-US" sz="2800" dirty="0" smtClean="0"/>
            </a:br>
            <a:r>
              <a:rPr lang="en-US" sz="2800" dirty="0" smtClean="0"/>
              <a:t>b) end-of-line</a:t>
            </a:r>
            <a:br>
              <a:rPr lang="en-US" sz="2800" dirty="0" smtClean="0"/>
            </a:br>
            <a:r>
              <a:rPr lang="en-US" sz="2800" dirty="0">
                <a:sym typeface="Wingdings" panose="05000000000000000000" pitchFamily="2" charset="2"/>
              </a:rPr>
              <a:t/>
            </a:r>
            <a:br>
              <a:rPr lang="en-US" sz="2800" dirty="0">
                <a:sym typeface="Wingdings" panose="05000000000000000000" pitchFamily="2" charset="2"/>
              </a:rPr>
            </a:br>
            <a:r>
              <a:rPr lang="en-US" sz="2800" dirty="0" smtClean="0">
                <a:sym typeface="Wingdings" panose="05000000000000000000" pitchFamily="2" charset="2"/>
              </a:rPr>
              <a:t>It also should allow creation of the info file with the row count and total size for data for verification purposes. It should be able to append to or overwrite an existing file. It should support custom encoding.</a:t>
            </a:r>
            <a:r>
              <a:rPr lang="en-US" sz="2800" dirty="0" smtClean="0"/>
              <a:t/>
            </a:r>
            <a:br>
              <a:rPr lang="en-US" sz="2800" dirty="0" smtClean="0"/>
            </a:br>
            <a:endParaRPr lang="en-US" sz="2800" dirty="0"/>
          </a:p>
        </p:txBody>
      </p:sp>
    </p:spTree>
    <p:extLst>
      <p:ext uri="{BB962C8B-B14F-4D97-AF65-F5344CB8AC3E}">
        <p14:creationId xmlns:p14="http://schemas.microsoft.com/office/powerpoint/2010/main" val="3653749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1872" y="6011186"/>
            <a:ext cx="9418320" cy="481054"/>
          </a:xfrm>
        </p:spPr>
        <p:txBody>
          <a:bodyPr/>
          <a:lstStyle/>
          <a:p>
            <a:r>
              <a:rPr lang="en-US" dirty="0" smtClean="0"/>
              <a:t>Prepared by Nogin Consultancy Inc. 2015</a:t>
            </a:r>
            <a:endParaRPr lang="en-US" dirty="0"/>
          </a:p>
        </p:txBody>
      </p:sp>
      <p:sp>
        <p:nvSpPr>
          <p:cNvPr id="4" name="Title 3"/>
          <p:cNvSpPr>
            <a:spLocks noGrp="1"/>
          </p:cNvSpPr>
          <p:nvPr>
            <p:ph type="ctrTitle"/>
          </p:nvPr>
        </p:nvSpPr>
        <p:spPr>
          <a:xfrm>
            <a:off x="1261872" y="55658"/>
            <a:ext cx="9418320" cy="5955527"/>
          </a:xfrm>
        </p:spPr>
        <p:txBody>
          <a:bodyPr>
            <a:normAutofit/>
          </a:bodyPr>
          <a:lstStyle/>
          <a:p>
            <a:r>
              <a:rPr lang="en-US" sz="1600" dirty="0" smtClean="0"/>
              <a:t/>
            </a:r>
            <a:br>
              <a:rPr lang="en-US" sz="1600" dirty="0" smtClean="0"/>
            </a:br>
            <a:r>
              <a:rPr lang="en-US" sz="2500" dirty="0" smtClean="0"/>
              <a:t>Function declaration (</a:t>
            </a:r>
            <a:r>
              <a:rPr lang="en-US" sz="2500" dirty="0" err="1" smtClean="0"/>
              <a:t>Vb.Net</a:t>
            </a:r>
            <a:r>
              <a:rPr lang="en-US" sz="2500" dirty="0" smtClean="0"/>
              <a:t> version):</a:t>
            </a:r>
            <a:r>
              <a:rPr lang="en-US" sz="1600" dirty="0" smtClean="0"/>
              <a:t/>
            </a:r>
            <a:br>
              <a:rPr lang="en-US" sz="1600" dirty="0" smtClean="0"/>
            </a:br>
            <a:r>
              <a:rPr lang="en-US" sz="1600" dirty="0" smtClean="0"/>
              <a:t/>
            </a:r>
            <a:br>
              <a:rPr lang="en-US" sz="1600" dirty="0" smtClean="0"/>
            </a:br>
            <a:r>
              <a:rPr lang="en-US" sz="1600" dirty="0" smtClean="0"/>
              <a:t>P</a:t>
            </a:r>
            <a:r>
              <a:rPr lang="en-US" sz="1800" dirty="0" smtClean="0"/>
              <a:t>artial </a:t>
            </a:r>
            <a:r>
              <a:rPr lang="en-US" sz="1800" dirty="0"/>
              <a:t>Public Class </a:t>
            </a:r>
            <a:r>
              <a:rPr lang="en-US" sz="1800" dirty="0" err="1"/>
              <a:t>StoredProcedures</a:t>
            </a:r>
            <a:r>
              <a:rPr lang="en-US" sz="1800" dirty="0"/>
              <a:t/>
            </a:r>
            <a:br>
              <a:rPr lang="en-US" sz="1800" dirty="0"/>
            </a:br>
            <a:r>
              <a:rPr lang="en-US" sz="1800" dirty="0"/>
              <a:t>    &lt;</a:t>
            </a:r>
            <a:r>
              <a:rPr lang="en-US" sz="1800" dirty="0" err="1"/>
              <a:t>Microsoft.SqlServer.Server.SqlProcedure</a:t>
            </a:r>
            <a:r>
              <a:rPr lang="en-US" sz="1800" dirty="0"/>
              <a:t>()&gt; _</a:t>
            </a:r>
            <a:br>
              <a:rPr lang="en-US" sz="1800" dirty="0"/>
            </a:br>
            <a:r>
              <a:rPr lang="en-US" sz="1800" dirty="0"/>
              <a:t>    Public Shared Sub </a:t>
            </a:r>
            <a:r>
              <a:rPr lang="en-US" sz="1800" dirty="0" err="1"/>
              <a:t>ExportQueryToFile</a:t>
            </a:r>
            <a:r>
              <a:rPr lang="en-US" sz="1800" dirty="0"/>
              <a:t>(</a:t>
            </a:r>
            <a:r>
              <a:rPr lang="en-US" sz="1800" dirty="0" err="1"/>
              <a:t>ByVal</a:t>
            </a:r>
            <a:r>
              <a:rPr lang="en-US" sz="1800" dirty="0"/>
              <a:t> Query As </a:t>
            </a:r>
            <a:r>
              <a:rPr lang="en-US" sz="1800" dirty="0" err="1"/>
              <a:t>SqlString</a:t>
            </a:r>
            <a:r>
              <a:rPr lang="en-US" sz="1800" dirty="0"/>
              <a:t>,</a:t>
            </a:r>
            <a:br>
              <a:rPr lang="en-US" sz="1800" dirty="0"/>
            </a:br>
            <a:r>
              <a:rPr lang="en-US" sz="1800" dirty="0"/>
              <a:t>                                        </a:t>
            </a:r>
            <a:r>
              <a:rPr lang="en-US" sz="1800" dirty="0" err="1"/>
              <a:t>ByVal</a:t>
            </a:r>
            <a:r>
              <a:rPr lang="en-US" sz="1800" dirty="0"/>
              <a:t> </a:t>
            </a:r>
            <a:r>
              <a:rPr lang="en-US" sz="1800" dirty="0" err="1"/>
              <a:t>DestinationPath</a:t>
            </a:r>
            <a:r>
              <a:rPr lang="en-US" sz="1800" dirty="0"/>
              <a:t> As </a:t>
            </a:r>
            <a:r>
              <a:rPr lang="en-US" sz="1800" dirty="0" err="1"/>
              <a:t>SqlString</a:t>
            </a:r>
            <a:r>
              <a:rPr lang="en-US" sz="1800" dirty="0"/>
              <a:t>,</a:t>
            </a:r>
            <a:br>
              <a:rPr lang="en-US" sz="1800" dirty="0"/>
            </a:br>
            <a:r>
              <a:rPr lang="en-US" sz="1800" dirty="0"/>
              <a:t>                                        </a:t>
            </a:r>
            <a:r>
              <a:rPr lang="en-US" sz="1800" dirty="0" err="1"/>
              <a:t>ByVal</a:t>
            </a:r>
            <a:r>
              <a:rPr lang="en-US" sz="1800" dirty="0"/>
              <a:t> </a:t>
            </a:r>
            <a:r>
              <a:rPr lang="en-US" sz="1800" dirty="0" err="1"/>
              <a:t>OverwriteIfExists</a:t>
            </a:r>
            <a:r>
              <a:rPr lang="en-US" sz="1800" dirty="0"/>
              <a:t> As </a:t>
            </a:r>
            <a:r>
              <a:rPr lang="en-US" sz="1800" dirty="0" err="1"/>
              <a:t>SqlBoolean</a:t>
            </a:r>
            <a:r>
              <a:rPr lang="en-US" sz="1800" dirty="0"/>
              <a:t>,</a:t>
            </a:r>
            <a:br>
              <a:rPr lang="en-US" sz="1800" dirty="0"/>
            </a:br>
            <a:r>
              <a:rPr lang="en-US" sz="1800" dirty="0"/>
              <a:t>                                        </a:t>
            </a:r>
            <a:r>
              <a:rPr lang="en-US" sz="1800" dirty="0" err="1"/>
              <a:t>ByVal</a:t>
            </a:r>
            <a:r>
              <a:rPr lang="en-US" sz="1800" dirty="0"/>
              <a:t> </a:t>
            </a:r>
            <a:r>
              <a:rPr lang="en-US" sz="1800" dirty="0" err="1"/>
              <a:t>AppendToFile</a:t>
            </a:r>
            <a:r>
              <a:rPr lang="en-US" sz="1800" dirty="0"/>
              <a:t> As </a:t>
            </a:r>
            <a:r>
              <a:rPr lang="en-US" sz="1800" dirty="0" err="1"/>
              <a:t>SqlBoolean</a:t>
            </a:r>
            <a:r>
              <a:rPr lang="en-US" sz="1800" dirty="0"/>
              <a:t>,</a:t>
            </a:r>
            <a:br>
              <a:rPr lang="en-US" sz="1800" dirty="0"/>
            </a:br>
            <a:r>
              <a:rPr lang="en-US" sz="1800" dirty="0"/>
              <a:t>                                        </a:t>
            </a:r>
            <a:r>
              <a:rPr lang="en-US" sz="1800" dirty="0" err="1"/>
              <a:t>ByVal</a:t>
            </a:r>
            <a:r>
              <a:rPr lang="en-US" sz="1800" dirty="0"/>
              <a:t> </a:t>
            </a:r>
            <a:r>
              <a:rPr lang="en-US" sz="1800" dirty="0" err="1"/>
              <a:t>HeadersOn</a:t>
            </a:r>
            <a:r>
              <a:rPr lang="en-US" sz="1800" dirty="0"/>
              <a:t> As </a:t>
            </a:r>
            <a:r>
              <a:rPr lang="en-US" sz="1800" dirty="0" err="1"/>
              <a:t>SqlBoolean</a:t>
            </a:r>
            <a:r>
              <a:rPr lang="en-US" sz="1800" dirty="0"/>
              <a:t>,</a:t>
            </a:r>
            <a:br>
              <a:rPr lang="en-US" sz="1800" dirty="0"/>
            </a:br>
            <a:r>
              <a:rPr lang="en-US" sz="1800" dirty="0"/>
              <a:t>                                        </a:t>
            </a:r>
            <a:r>
              <a:rPr lang="en-US" sz="1800" dirty="0" err="1"/>
              <a:t>ByVal</a:t>
            </a:r>
            <a:r>
              <a:rPr lang="en-US" sz="1800" dirty="0"/>
              <a:t> Delimiter As </a:t>
            </a:r>
            <a:r>
              <a:rPr lang="en-US" sz="1800" dirty="0" err="1"/>
              <a:t>SqlString</a:t>
            </a:r>
            <a:r>
              <a:rPr lang="en-US" sz="1800" dirty="0"/>
              <a:t>,</a:t>
            </a:r>
            <a:br>
              <a:rPr lang="en-US" sz="1800" dirty="0"/>
            </a:br>
            <a:r>
              <a:rPr lang="en-US" sz="1800" dirty="0"/>
              <a:t>                                        </a:t>
            </a:r>
            <a:r>
              <a:rPr lang="en-US" sz="1800" dirty="0" err="1"/>
              <a:t>ByVal</a:t>
            </a:r>
            <a:r>
              <a:rPr lang="en-US" sz="1800" dirty="0"/>
              <a:t> </a:t>
            </a:r>
            <a:r>
              <a:rPr lang="en-US" sz="1800" dirty="0" err="1"/>
              <a:t>CreateInfoFile</a:t>
            </a:r>
            <a:r>
              <a:rPr lang="en-US" sz="1800" dirty="0"/>
              <a:t> As </a:t>
            </a:r>
            <a:r>
              <a:rPr lang="en-US" sz="1800" dirty="0" err="1"/>
              <a:t>SqlBoolean</a:t>
            </a:r>
            <a:r>
              <a:rPr lang="en-US" sz="1800" dirty="0"/>
              <a:t>,</a:t>
            </a:r>
            <a:br>
              <a:rPr lang="en-US" sz="1800" dirty="0"/>
            </a:br>
            <a:r>
              <a:rPr lang="en-US" sz="1800" dirty="0"/>
              <a:t>                                        </a:t>
            </a:r>
            <a:r>
              <a:rPr lang="en-US" sz="1800" dirty="0" err="1"/>
              <a:t>ByVal</a:t>
            </a:r>
            <a:r>
              <a:rPr lang="en-US" sz="1800" dirty="0"/>
              <a:t> </a:t>
            </a:r>
            <a:r>
              <a:rPr lang="en-US" sz="1800" dirty="0" err="1"/>
              <a:t>InfoFileDelimiter</a:t>
            </a:r>
            <a:r>
              <a:rPr lang="en-US" sz="1800" dirty="0"/>
              <a:t> As </a:t>
            </a:r>
            <a:r>
              <a:rPr lang="en-US" sz="1800" dirty="0" err="1"/>
              <a:t>SqlString</a:t>
            </a:r>
            <a:r>
              <a:rPr lang="en-US" sz="1800" dirty="0"/>
              <a:t>,</a:t>
            </a:r>
            <a:br>
              <a:rPr lang="en-US" sz="1800" dirty="0"/>
            </a:br>
            <a:r>
              <a:rPr lang="en-US" sz="1800" dirty="0"/>
              <a:t>                                        </a:t>
            </a:r>
            <a:r>
              <a:rPr lang="en-US" sz="1800" dirty="0" err="1"/>
              <a:t>ByVal</a:t>
            </a:r>
            <a:r>
              <a:rPr lang="en-US" sz="1800" dirty="0"/>
              <a:t> </a:t>
            </a:r>
            <a:r>
              <a:rPr lang="en-US" sz="1800" dirty="0" err="1"/>
              <a:t>UseContextConnection</a:t>
            </a:r>
            <a:r>
              <a:rPr lang="en-US" sz="1800" dirty="0"/>
              <a:t> As </a:t>
            </a:r>
            <a:r>
              <a:rPr lang="en-US" sz="1800" dirty="0" err="1"/>
              <a:t>SqlBoolean</a:t>
            </a:r>
            <a:r>
              <a:rPr lang="en-US" sz="1800" dirty="0"/>
              <a:t>,</a:t>
            </a:r>
            <a:br>
              <a:rPr lang="en-US" sz="1800" dirty="0"/>
            </a:br>
            <a:r>
              <a:rPr lang="en-US" sz="1800" dirty="0"/>
              <a:t>                                        Optional </a:t>
            </a:r>
            <a:r>
              <a:rPr lang="en-US" sz="1800" dirty="0" err="1"/>
              <a:t>ByVal</a:t>
            </a:r>
            <a:r>
              <a:rPr lang="en-US" sz="1800" dirty="0"/>
              <a:t> </a:t>
            </a:r>
            <a:r>
              <a:rPr lang="en-US" sz="1800" dirty="0" err="1"/>
              <a:t>isIntegratedSecurity</a:t>
            </a:r>
            <a:r>
              <a:rPr lang="en-US" sz="1800" dirty="0"/>
              <a:t> As Boolean = True,</a:t>
            </a:r>
            <a:br>
              <a:rPr lang="en-US" sz="1800" dirty="0"/>
            </a:br>
            <a:r>
              <a:rPr lang="en-US" sz="1800" dirty="0"/>
              <a:t>                                        Optional </a:t>
            </a:r>
            <a:r>
              <a:rPr lang="en-US" sz="1800" dirty="0" err="1"/>
              <a:t>ByVal</a:t>
            </a:r>
            <a:r>
              <a:rPr lang="en-US" sz="1800" dirty="0"/>
              <a:t> </a:t>
            </a:r>
            <a:r>
              <a:rPr lang="en-US" sz="1800" dirty="0" err="1"/>
              <a:t>EndOfLineCharacter</a:t>
            </a:r>
            <a:r>
              <a:rPr lang="en-US" sz="1800" dirty="0"/>
              <a:t> As </a:t>
            </a:r>
            <a:r>
              <a:rPr lang="en-US" sz="1800" dirty="0" err="1"/>
              <a:t>SqlString</a:t>
            </a:r>
            <a:r>
              <a:rPr lang="en-US" sz="1800" dirty="0"/>
              <a:t> = Nothing,</a:t>
            </a:r>
            <a:br>
              <a:rPr lang="en-US" sz="1800" dirty="0"/>
            </a:br>
            <a:r>
              <a:rPr lang="en-US" sz="1800" dirty="0"/>
              <a:t>                                        Optional </a:t>
            </a:r>
            <a:r>
              <a:rPr lang="en-US" sz="1800" dirty="0" err="1"/>
              <a:t>ByVal</a:t>
            </a:r>
            <a:r>
              <a:rPr lang="en-US" sz="1800" dirty="0"/>
              <a:t> </a:t>
            </a:r>
            <a:r>
              <a:rPr lang="en-US" sz="1800" dirty="0" err="1"/>
              <a:t>InfoFileHeadersOn</a:t>
            </a:r>
            <a:r>
              <a:rPr lang="en-US" sz="1800" dirty="0"/>
              <a:t> As </a:t>
            </a:r>
            <a:r>
              <a:rPr lang="en-US" sz="1800" dirty="0" err="1"/>
              <a:t>SqlBoolean</a:t>
            </a:r>
            <a:r>
              <a:rPr lang="en-US" sz="1800" dirty="0"/>
              <a:t> = Nothing,</a:t>
            </a:r>
            <a:br>
              <a:rPr lang="en-US" sz="1800" dirty="0"/>
            </a:br>
            <a:r>
              <a:rPr lang="en-US" sz="1800" dirty="0"/>
              <a:t>                                        Optional </a:t>
            </a:r>
            <a:r>
              <a:rPr lang="en-US" sz="1800" dirty="0" err="1"/>
              <a:t>ByVal</a:t>
            </a:r>
            <a:r>
              <a:rPr lang="en-US" sz="1800" dirty="0"/>
              <a:t> </a:t>
            </a:r>
            <a:r>
              <a:rPr lang="en-US" sz="1800" dirty="0" err="1"/>
              <a:t>SQLServerName</a:t>
            </a:r>
            <a:r>
              <a:rPr lang="en-US" sz="1800" dirty="0"/>
              <a:t> As </a:t>
            </a:r>
            <a:r>
              <a:rPr lang="en-US" sz="1800" dirty="0" err="1"/>
              <a:t>SqlString</a:t>
            </a:r>
            <a:r>
              <a:rPr lang="en-US" sz="1800" dirty="0"/>
              <a:t> = Nothing,</a:t>
            </a:r>
            <a:br>
              <a:rPr lang="en-US" sz="1800" dirty="0"/>
            </a:br>
            <a:r>
              <a:rPr lang="en-US" sz="1800" dirty="0"/>
              <a:t>                                        Optional </a:t>
            </a:r>
            <a:r>
              <a:rPr lang="en-US" sz="1800" dirty="0" err="1"/>
              <a:t>ByVal</a:t>
            </a:r>
            <a:r>
              <a:rPr lang="en-US" sz="1800" dirty="0"/>
              <a:t> SQLDB As </a:t>
            </a:r>
            <a:r>
              <a:rPr lang="en-US" sz="1800" dirty="0" err="1"/>
              <a:t>SqlString</a:t>
            </a:r>
            <a:r>
              <a:rPr lang="en-US" sz="1800" dirty="0"/>
              <a:t> = Nothing,</a:t>
            </a:r>
            <a:br>
              <a:rPr lang="en-US" sz="1800" dirty="0"/>
            </a:br>
            <a:r>
              <a:rPr lang="en-US" sz="1800" dirty="0"/>
              <a:t>                                        Optional </a:t>
            </a:r>
            <a:r>
              <a:rPr lang="en-US" sz="1800" dirty="0" err="1"/>
              <a:t>ByVal</a:t>
            </a:r>
            <a:r>
              <a:rPr lang="en-US" sz="1800" dirty="0"/>
              <a:t> </a:t>
            </a:r>
            <a:r>
              <a:rPr lang="en-US" sz="1800" dirty="0" err="1"/>
              <a:t>UserID</a:t>
            </a:r>
            <a:r>
              <a:rPr lang="en-US" sz="1800" dirty="0"/>
              <a:t> As </a:t>
            </a:r>
            <a:r>
              <a:rPr lang="en-US" sz="1800" dirty="0" err="1"/>
              <a:t>SqlString</a:t>
            </a:r>
            <a:r>
              <a:rPr lang="en-US" sz="1800" dirty="0"/>
              <a:t> = Nothing,</a:t>
            </a:r>
            <a:br>
              <a:rPr lang="en-US" sz="1800" dirty="0"/>
            </a:br>
            <a:r>
              <a:rPr lang="en-US" sz="1800" dirty="0"/>
              <a:t>                                        Optional </a:t>
            </a:r>
            <a:r>
              <a:rPr lang="en-US" sz="1800" dirty="0" err="1"/>
              <a:t>ByVal</a:t>
            </a:r>
            <a:r>
              <a:rPr lang="en-US" sz="1800" dirty="0"/>
              <a:t> Password As </a:t>
            </a:r>
            <a:r>
              <a:rPr lang="en-US" sz="1800" dirty="0" err="1"/>
              <a:t>SqlString</a:t>
            </a:r>
            <a:r>
              <a:rPr lang="en-US" sz="1800" dirty="0"/>
              <a:t> = Nothing,</a:t>
            </a:r>
            <a:br>
              <a:rPr lang="en-US" sz="1800" dirty="0"/>
            </a:br>
            <a:r>
              <a:rPr lang="en-US" sz="1800" dirty="0"/>
              <a:t>                                        Optional </a:t>
            </a:r>
            <a:r>
              <a:rPr lang="en-US" sz="1800" dirty="0" err="1"/>
              <a:t>ByVal</a:t>
            </a:r>
            <a:r>
              <a:rPr lang="en-US" sz="1800" dirty="0"/>
              <a:t> </a:t>
            </a:r>
            <a:r>
              <a:rPr lang="en-US" sz="1800" dirty="0" err="1"/>
              <a:t>encodingCodePage</a:t>
            </a:r>
            <a:r>
              <a:rPr lang="en-US" sz="1800" dirty="0"/>
              <a:t> As SqlInt32 = Nothing,</a:t>
            </a:r>
            <a:br>
              <a:rPr lang="en-US" sz="1800" dirty="0"/>
            </a:br>
            <a:r>
              <a:rPr lang="en-US" sz="1800" dirty="0"/>
              <a:t>                                        Optional </a:t>
            </a:r>
            <a:r>
              <a:rPr lang="en-US" sz="1800" dirty="0" err="1"/>
              <a:t>ByVal</a:t>
            </a:r>
            <a:r>
              <a:rPr lang="en-US" sz="1800" dirty="0"/>
              <a:t> </a:t>
            </a:r>
            <a:r>
              <a:rPr lang="en-US" sz="1800" dirty="0" err="1"/>
              <a:t>ShowMessages</a:t>
            </a:r>
            <a:r>
              <a:rPr lang="en-US" sz="1800" dirty="0"/>
              <a:t> As </a:t>
            </a:r>
            <a:r>
              <a:rPr lang="en-US" sz="1800" dirty="0" err="1"/>
              <a:t>SqlBoolean</a:t>
            </a:r>
            <a:r>
              <a:rPr lang="en-US" sz="1800" dirty="0"/>
              <a:t> = Nothing)</a:t>
            </a:r>
            <a:r>
              <a:rPr lang="en-US" sz="1600" dirty="0"/>
              <a:t/>
            </a:r>
            <a:br>
              <a:rPr lang="en-US" sz="1600" dirty="0"/>
            </a:br>
            <a:endParaRPr lang="en-US" sz="1600" dirty="0"/>
          </a:p>
        </p:txBody>
      </p:sp>
    </p:spTree>
    <p:extLst>
      <p:ext uri="{BB962C8B-B14F-4D97-AF65-F5344CB8AC3E}">
        <p14:creationId xmlns:p14="http://schemas.microsoft.com/office/powerpoint/2010/main" val="33771187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1872" y="6011186"/>
            <a:ext cx="9418320" cy="481054"/>
          </a:xfrm>
        </p:spPr>
        <p:txBody>
          <a:bodyPr/>
          <a:lstStyle/>
          <a:p>
            <a:r>
              <a:rPr lang="en-US" dirty="0" smtClean="0"/>
              <a:t>Prepared by Nogin Consultancy Inc. 2015</a:t>
            </a:r>
            <a:endParaRPr lang="en-US" dirty="0"/>
          </a:p>
        </p:txBody>
      </p:sp>
      <p:sp>
        <p:nvSpPr>
          <p:cNvPr id="4" name="Title 3"/>
          <p:cNvSpPr>
            <a:spLocks noGrp="1"/>
          </p:cNvSpPr>
          <p:nvPr>
            <p:ph type="ctrTitle"/>
          </p:nvPr>
        </p:nvSpPr>
        <p:spPr>
          <a:xfrm>
            <a:off x="1261872" y="55658"/>
            <a:ext cx="9418320" cy="5955527"/>
          </a:xfrm>
        </p:spPr>
        <p:txBody>
          <a:bodyPr>
            <a:normAutofit/>
          </a:bodyPr>
          <a:lstStyle/>
          <a:p>
            <a:r>
              <a:rPr lang="en-US" sz="1600" dirty="0" smtClean="0"/>
              <a:t/>
            </a:r>
            <a:br>
              <a:rPr lang="en-US" sz="1600" dirty="0" smtClean="0"/>
            </a:br>
            <a:r>
              <a:rPr lang="en-US" sz="2500" dirty="0" smtClean="0"/>
              <a:t>SQL declaration:</a:t>
            </a:r>
            <a:r>
              <a:rPr lang="en-US" sz="1600" dirty="0" smtClean="0"/>
              <a:t/>
            </a:r>
            <a:br>
              <a:rPr lang="en-US" sz="1600" dirty="0" smtClean="0"/>
            </a:br>
            <a:r>
              <a:rPr lang="en-US" sz="1600" dirty="0" smtClean="0"/>
              <a:t/>
            </a:r>
            <a:br>
              <a:rPr lang="en-US" sz="1600" dirty="0" smtClean="0"/>
            </a:br>
            <a:r>
              <a:rPr lang="en-US" sz="1400" dirty="0"/>
              <a:t> CREATE PROCEDURE [utilities].[</a:t>
            </a:r>
            <a:r>
              <a:rPr lang="en-US" sz="1400" dirty="0" err="1"/>
              <a:t>clr_ExportQueryToFile</a:t>
            </a:r>
            <a:r>
              <a:rPr lang="en-US" sz="1400" dirty="0"/>
              <a:t>]</a:t>
            </a:r>
            <a:br>
              <a:rPr lang="en-US" sz="1400" dirty="0"/>
            </a:br>
            <a:r>
              <a:rPr lang="en-US" sz="1400" dirty="0"/>
              <a:t>        @Query [NVARCHAR](2000) ,</a:t>
            </a:r>
            <a:br>
              <a:rPr lang="en-US" sz="1400" dirty="0"/>
            </a:br>
            <a:r>
              <a:rPr lang="en-US" sz="1400" dirty="0"/>
              <a:t>        @</a:t>
            </a:r>
            <a:r>
              <a:rPr lang="en-US" sz="1400" dirty="0" err="1"/>
              <a:t>DestinationPath</a:t>
            </a:r>
            <a:r>
              <a:rPr lang="en-US" sz="1400" dirty="0"/>
              <a:t> [NVARCHAR](500) ,</a:t>
            </a:r>
            <a:br>
              <a:rPr lang="en-US" sz="1400" dirty="0"/>
            </a:br>
            <a:r>
              <a:rPr lang="en-US" sz="1400" dirty="0"/>
              <a:t>        @</a:t>
            </a:r>
            <a:r>
              <a:rPr lang="en-US" sz="1400" dirty="0" err="1"/>
              <a:t>OverWriteIfExists</a:t>
            </a:r>
            <a:r>
              <a:rPr lang="en-US" sz="1400" dirty="0"/>
              <a:t> [BIT] = 1 ,</a:t>
            </a:r>
            <a:br>
              <a:rPr lang="en-US" sz="1400" dirty="0"/>
            </a:br>
            <a:r>
              <a:rPr lang="en-US" sz="1400" dirty="0"/>
              <a:t>        @</a:t>
            </a:r>
            <a:r>
              <a:rPr lang="en-US" sz="1400" dirty="0" err="1"/>
              <a:t>AppendToFile</a:t>
            </a:r>
            <a:r>
              <a:rPr lang="en-US" sz="1400" dirty="0"/>
              <a:t> [BIT] = 1 ,</a:t>
            </a:r>
            <a:br>
              <a:rPr lang="en-US" sz="1400" dirty="0"/>
            </a:br>
            <a:r>
              <a:rPr lang="en-US" sz="1400" dirty="0"/>
              <a:t>        @</a:t>
            </a:r>
            <a:r>
              <a:rPr lang="en-US" sz="1400" dirty="0" err="1"/>
              <a:t>HeadersOn</a:t>
            </a:r>
            <a:r>
              <a:rPr lang="en-US" sz="1400" dirty="0"/>
              <a:t> [BIT] = 1 ,</a:t>
            </a:r>
            <a:br>
              <a:rPr lang="en-US" sz="1400" dirty="0"/>
            </a:br>
            <a:r>
              <a:rPr lang="en-US" sz="1400" dirty="0"/>
              <a:t>        @Delimiter [NVARCHAR](1) = ',' ,</a:t>
            </a:r>
            <a:br>
              <a:rPr lang="en-US" sz="1400" dirty="0"/>
            </a:br>
            <a:r>
              <a:rPr lang="en-US" sz="1400" dirty="0"/>
              <a:t>        @</a:t>
            </a:r>
            <a:r>
              <a:rPr lang="en-US" sz="1400" dirty="0" err="1"/>
              <a:t>CreateInfoFile</a:t>
            </a:r>
            <a:r>
              <a:rPr lang="en-US" sz="1400" dirty="0"/>
              <a:t> [BIT] = 0 ,</a:t>
            </a:r>
            <a:br>
              <a:rPr lang="en-US" sz="1400" dirty="0"/>
            </a:br>
            <a:r>
              <a:rPr lang="en-US" sz="1400" dirty="0"/>
              <a:t>        @</a:t>
            </a:r>
            <a:r>
              <a:rPr lang="en-US" sz="1400" dirty="0" err="1"/>
              <a:t>InfoFileDelimiter</a:t>
            </a:r>
            <a:r>
              <a:rPr lang="en-US" sz="1400" dirty="0"/>
              <a:t> [NVARCHAR](1) = ',' ,</a:t>
            </a:r>
            <a:br>
              <a:rPr lang="en-US" sz="1400" dirty="0"/>
            </a:br>
            <a:r>
              <a:rPr lang="en-US" sz="1400" dirty="0"/>
              <a:t>        @</a:t>
            </a:r>
            <a:r>
              <a:rPr lang="en-US" sz="1400" dirty="0" err="1"/>
              <a:t>UseContextConnection</a:t>
            </a:r>
            <a:r>
              <a:rPr lang="en-US" sz="1400" dirty="0"/>
              <a:t> [BIT] = 1 ,</a:t>
            </a:r>
            <a:br>
              <a:rPr lang="en-US" sz="1400" dirty="0"/>
            </a:br>
            <a:r>
              <a:rPr lang="en-US" sz="1400" dirty="0"/>
              <a:t>        @</a:t>
            </a:r>
            <a:r>
              <a:rPr lang="en-US" sz="1400" dirty="0" err="1"/>
              <a:t>isIntegratedSecurity</a:t>
            </a:r>
            <a:r>
              <a:rPr lang="en-US" sz="1400" dirty="0"/>
              <a:t> [BIT] = 1 ,</a:t>
            </a:r>
            <a:br>
              <a:rPr lang="en-US" sz="1400" dirty="0"/>
            </a:br>
            <a:r>
              <a:rPr lang="en-US" sz="1400" dirty="0"/>
              <a:t>        @</a:t>
            </a:r>
            <a:r>
              <a:rPr lang="en-US" sz="1400" dirty="0" err="1"/>
              <a:t>EndOfLineCharacter</a:t>
            </a:r>
            <a:r>
              <a:rPr lang="en-US" sz="1400" dirty="0"/>
              <a:t> NVARCHAR(5) = NULL ,</a:t>
            </a:r>
            <a:br>
              <a:rPr lang="en-US" sz="1400" dirty="0"/>
            </a:br>
            <a:r>
              <a:rPr lang="en-US" sz="1400" dirty="0"/>
              <a:t>        @</a:t>
            </a:r>
            <a:r>
              <a:rPr lang="en-US" sz="1400" dirty="0" err="1"/>
              <a:t>InfoFileHeadersOn</a:t>
            </a:r>
            <a:r>
              <a:rPr lang="en-US" sz="1400" dirty="0"/>
              <a:t> [BIT] = 0 ,</a:t>
            </a:r>
            <a:br>
              <a:rPr lang="en-US" sz="1400" dirty="0"/>
            </a:br>
            <a:r>
              <a:rPr lang="en-US" sz="1400" dirty="0"/>
              <a:t>        @</a:t>
            </a:r>
            <a:r>
              <a:rPr lang="en-US" sz="1400" dirty="0" err="1"/>
              <a:t>SQLServerName</a:t>
            </a:r>
            <a:r>
              <a:rPr lang="en-US" sz="1400" dirty="0"/>
              <a:t> [NVARCHAR](50) = NULL ,</a:t>
            </a:r>
            <a:br>
              <a:rPr lang="en-US" sz="1400" dirty="0"/>
            </a:br>
            <a:r>
              <a:rPr lang="en-US" sz="1400" dirty="0"/>
              <a:t>        @</a:t>
            </a:r>
            <a:r>
              <a:rPr lang="en-US" sz="1400" dirty="0" err="1"/>
              <a:t>DBName</a:t>
            </a:r>
            <a:r>
              <a:rPr lang="en-US" sz="1400" dirty="0"/>
              <a:t> [NVARCHAR](50) = NULL ,</a:t>
            </a:r>
            <a:br>
              <a:rPr lang="en-US" sz="1400" dirty="0"/>
            </a:br>
            <a:r>
              <a:rPr lang="en-US" sz="1400" dirty="0"/>
              <a:t>        @</a:t>
            </a:r>
            <a:r>
              <a:rPr lang="en-US" sz="1400" dirty="0" err="1"/>
              <a:t>UserID</a:t>
            </a:r>
            <a:r>
              <a:rPr lang="en-US" sz="1400" dirty="0"/>
              <a:t> [NVARCHAR](50) = NULL ,</a:t>
            </a:r>
            <a:br>
              <a:rPr lang="en-US" sz="1400" dirty="0"/>
            </a:br>
            <a:r>
              <a:rPr lang="en-US" sz="1400" dirty="0"/>
              <a:t>        @Password [NVARCHAR](50) = NULL ,</a:t>
            </a:r>
            <a:br>
              <a:rPr lang="en-US" sz="1400" dirty="0"/>
            </a:br>
            <a:r>
              <a:rPr lang="en-US" sz="1400" dirty="0"/>
              <a:t>        @</a:t>
            </a:r>
            <a:r>
              <a:rPr lang="en-US" sz="1400" dirty="0" err="1"/>
              <a:t>encodingCodePage</a:t>
            </a:r>
            <a:r>
              <a:rPr lang="en-US" sz="1400" dirty="0"/>
              <a:t> [INT] = 1252 ,</a:t>
            </a:r>
            <a:br>
              <a:rPr lang="en-US" sz="1400" dirty="0"/>
            </a:br>
            <a:r>
              <a:rPr lang="en-US" sz="1400" dirty="0"/>
              <a:t>        @</a:t>
            </a:r>
            <a:r>
              <a:rPr lang="en-US" sz="1400" dirty="0" err="1"/>
              <a:t>ShowMessages</a:t>
            </a:r>
            <a:r>
              <a:rPr lang="en-US" sz="1400" dirty="0"/>
              <a:t> [BIT] = 0</a:t>
            </a:r>
            <a:br>
              <a:rPr lang="en-US" sz="1400" dirty="0"/>
            </a:br>
            <a:r>
              <a:rPr lang="en-US" sz="1400" dirty="0"/>
              <a:t>        WITH EXECUTE AS CALLER</a:t>
            </a:r>
            <a:br>
              <a:rPr lang="en-US" sz="1400" dirty="0"/>
            </a:br>
            <a:r>
              <a:rPr lang="en-US" sz="1400" dirty="0"/>
              <a:t>       AS EXTERNAL NAME</a:t>
            </a:r>
            <a:br>
              <a:rPr lang="en-US" sz="1400" dirty="0"/>
            </a:br>
            <a:r>
              <a:rPr lang="en-US" sz="1400" dirty="0"/>
              <a:t>        [NOGQUERY].[</a:t>
            </a:r>
            <a:r>
              <a:rPr lang="en-US" sz="1400" dirty="0" err="1"/>
              <a:t>NOGQUERY.StoredProcedures</a:t>
            </a:r>
            <a:r>
              <a:rPr lang="en-US" sz="1400" dirty="0"/>
              <a:t>].[</a:t>
            </a:r>
            <a:r>
              <a:rPr lang="en-US" sz="1400" dirty="0" err="1"/>
              <a:t>ExportQueryToFile</a:t>
            </a:r>
            <a:r>
              <a:rPr lang="en-US" sz="1400" dirty="0"/>
              <a:t>]</a:t>
            </a:r>
            <a:br>
              <a:rPr lang="en-US" sz="1400" dirty="0"/>
            </a:br>
            <a:r>
              <a:rPr lang="en-US" sz="1400" dirty="0"/>
              <a:t>        GO</a:t>
            </a:r>
            <a:br>
              <a:rPr lang="en-US" sz="1400" dirty="0"/>
            </a:br>
            <a:r>
              <a:rPr lang="en-US" sz="1600" dirty="0"/>
              <a:t/>
            </a:r>
            <a:br>
              <a:rPr lang="en-US" sz="1600" dirty="0"/>
            </a:br>
            <a:r>
              <a:rPr lang="en-US" sz="1600" dirty="0" smtClean="0"/>
              <a:t>Encoding code </a:t>
            </a:r>
            <a:r>
              <a:rPr lang="en-US" sz="1600" dirty="0"/>
              <a:t>page list: </a:t>
            </a:r>
            <a:r>
              <a:rPr lang="en-US" sz="1600" dirty="0">
                <a:hlinkClick r:id="rId2"/>
              </a:rPr>
              <a:t>https://msdn.microsoft.com/en-us/library/windows/desktop/dd317756(v=vs.85).</a:t>
            </a:r>
            <a:r>
              <a:rPr lang="en-US" sz="1600" dirty="0" smtClean="0">
                <a:hlinkClick r:id="rId2"/>
              </a:rPr>
              <a:t>aspx</a:t>
            </a:r>
            <a:r>
              <a:rPr lang="en-US" sz="1600" dirty="0" smtClean="0"/>
              <a:t/>
            </a:r>
            <a:br>
              <a:rPr lang="en-US" sz="1600" dirty="0" smtClean="0"/>
            </a:br>
            <a:endParaRPr lang="en-US" sz="1600" dirty="0"/>
          </a:p>
        </p:txBody>
      </p:sp>
    </p:spTree>
    <p:extLst>
      <p:ext uri="{BB962C8B-B14F-4D97-AF65-F5344CB8AC3E}">
        <p14:creationId xmlns:p14="http://schemas.microsoft.com/office/powerpoint/2010/main" val="868078250"/>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1872" y="6011186"/>
            <a:ext cx="9418320" cy="481054"/>
          </a:xfrm>
        </p:spPr>
        <p:txBody>
          <a:bodyPr/>
          <a:lstStyle/>
          <a:p>
            <a:r>
              <a:rPr lang="en-US" dirty="0" smtClean="0"/>
              <a:t>Prepared by Nogin Consultancy Inc. 2015</a:t>
            </a:r>
            <a:endParaRPr lang="en-US" dirty="0"/>
          </a:p>
        </p:txBody>
      </p:sp>
      <p:sp>
        <p:nvSpPr>
          <p:cNvPr id="4" name="Title 3"/>
          <p:cNvSpPr>
            <a:spLocks noGrp="1"/>
          </p:cNvSpPr>
          <p:nvPr>
            <p:ph type="ctrTitle"/>
          </p:nvPr>
        </p:nvSpPr>
        <p:spPr>
          <a:xfrm>
            <a:off x="1261872" y="55658"/>
            <a:ext cx="9418320" cy="5955527"/>
          </a:xfrm>
        </p:spPr>
        <p:txBody>
          <a:bodyPr>
            <a:normAutofit/>
          </a:bodyPr>
          <a:lstStyle/>
          <a:p>
            <a:r>
              <a:rPr lang="en-US" sz="1600" dirty="0" smtClean="0"/>
              <a:t/>
            </a:r>
            <a:br>
              <a:rPr lang="en-US" sz="1600" dirty="0" smtClean="0"/>
            </a:br>
            <a:r>
              <a:rPr lang="en-US" sz="2500" dirty="0" smtClean="0"/>
              <a:t>Function declaration (</a:t>
            </a:r>
            <a:r>
              <a:rPr lang="en-US" sz="2500" dirty="0" err="1" smtClean="0"/>
              <a:t>Vb.Net</a:t>
            </a:r>
            <a:r>
              <a:rPr lang="en-US" sz="2500" dirty="0" smtClean="0"/>
              <a:t> version):</a:t>
            </a:r>
            <a:br>
              <a:rPr lang="en-US" sz="2500" dirty="0" smtClean="0"/>
            </a:br>
            <a:r>
              <a:rPr lang="en-US" sz="2500" dirty="0"/>
              <a:t/>
            </a:r>
            <a:br>
              <a:rPr lang="en-US" sz="2500" dirty="0"/>
            </a:br>
            <a:r>
              <a:rPr lang="en-US" sz="2500" dirty="0" smtClean="0"/>
              <a:t/>
            </a:r>
            <a:br>
              <a:rPr lang="en-US" sz="2500" dirty="0" smtClean="0"/>
            </a:br>
            <a:r>
              <a:rPr lang="en-US" sz="1600" dirty="0" smtClean="0"/>
              <a:t/>
            </a:r>
            <a:br>
              <a:rPr lang="en-US" sz="1600" dirty="0" smtClean="0"/>
            </a:br>
            <a:r>
              <a:rPr lang="en-US" sz="1600" dirty="0" smtClean="0"/>
              <a:t/>
            </a:r>
            <a:br>
              <a:rPr lang="en-US" sz="1600" dirty="0" smtClean="0"/>
            </a:br>
            <a:r>
              <a:rPr lang="en-US" sz="1800" dirty="0"/>
              <a:t>'"D:\WinSCP\winscp.exe"  'Default value for </a:t>
            </a:r>
            <a:r>
              <a:rPr lang="en-US" sz="1800" dirty="0" err="1"/>
              <a:t>WinSCP</a:t>
            </a:r>
            <a:r>
              <a:rPr lang="en-US" sz="1800" dirty="0"/>
              <a:t> executable file location. It may be passed by a parameter</a:t>
            </a:r>
            <a:r>
              <a:rPr lang="en-US" sz="1800" dirty="0" smtClean="0"/>
              <a:t>. Source</a:t>
            </a:r>
            <a:r>
              <a:rPr lang="en-US" sz="1800" dirty="0"/>
              <a:t>: </a:t>
            </a:r>
            <a:r>
              <a:rPr lang="en-US" sz="1800" dirty="0" smtClean="0">
                <a:hlinkClick r:id="rId2"/>
              </a:rPr>
              <a:t>http</a:t>
            </a:r>
            <a:r>
              <a:rPr lang="en-US" sz="1800">
                <a:hlinkClick r:id="rId2"/>
              </a:rPr>
              <a:t>://</a:t>
            </a:r>
            <a:r>
              <a:rPr lang="en-US" sz="1800" smtClean="0">
                <a:hlinkClick r:id="rId2"/>
              </a:rPr>
              <a:t>winscp.net/eng/index.php</a:t>
            </a:r>
            <a:r>
              <a:rPr lang="en-US" sz="1800" smtClean="0"/>
              <a:t/>
            </a:r>
            <a:br>
              <a:rPr lang="en-US" sz="1800" smtClean="0"/>
            </a:br>
            <a:r>
              <a:rPr lang="en-US" sz="1800" dirty="0"/>
              <a:t/>
            </a:r>
            <a:br>
              <a:rPr lang="en-US" sz="1800" dirty="0"/>
            </a:br>
            <a:r>
              <a:rPr lang="en-US" sz="1800" dirty="0"/>
              <a:t>    &lt;</a:t>
            </a:r>
            <a:r>
              <a:rPr lang="en-US" sz="1800" dirty="0" err="1"/>
              <a:t>Microsoft.SqlServer.Server.SqlProcedure</a:t>
            </a:r>
            <a:r>
              <a:rPr lang="en-US" sz="1800" dirty="0"/>
              <a:t>()&gt; _</a:t>
            </a:r>
            <a:br>
              <a:rPr lang="en-US" sz="1800" dirty="0"/>
            </a:br>
            <a:r>
              <a:rPr lang="en-US" sz="1800" dirty="0"/>
              <a:t>    Public Shared Sub </a:t>
            </a:r>
            <a:r>
              <a:rPr lang="en-US" sz="1800" dirty="0" err="1"/>
              <a:t>UploadToFTP</a:t>
            </a:r>
            <a:r>
              <a:rPr lang="en-US" sz="1800" dirty="0"/>
              <a:t>(</a:t>
            </a:r>
            <a:r>
              <a:rPr lang="en-US" sz="1800" dirty="0" err="1"/>
              <a:t>ByVal</a:t>
            </a:r>
            <a:r>
              <a:rPr lang="en-US" sz="1800" dirty="0"/>
              <a:t> </a:t>
            </a:r>
            <a:r>
              <a:rPr lang="en-US" sz="1800" dirty="0" err="1"/>
              <a:t>SourceFile</a:t>
            </a:r>
            <a:r>
              <a:rPr lang="en-US" sz="1800" dirty="0"/>
              <a:t> As </a:t>
            </a:r>
            <a:r>
              <a:rPr lang="en-US" sz="1800" dirty="0" err="1"/>
              <a:t>SqlString</a:t>
            </a:r>
            <a:r>
              <a:rPr lang="en-US" sz="1800" dirty="0"/>
              <a:t>,</a:t>
            </a:r>
            <a:br>
              <a:rPr lang="en-US" sz="1800" dirty="0"/>
            </a:br>
            <a:r>
              <a:rPr lang="en-US" sz="1800" dirty="0"/>
              <a:t>                                  </a:t>
            </a:r>
            <a:r>
              <a:rPr lang="en-US" sz="1800" dirty="0" err="1"/>
              <a:t>ByVal</a:t>
            </a:r>
            <a:r>
              <a:rPr lang="en-US" sz="1800" dirty="0"/>
              <a:t> Protocol As </a:t>
            </a:r>
            <a:r>
              <a:rPr lang="en-US" sz="1800" dirty="0" err="1"/>
              <a:t>SqlString</a:t>
            </a:r>
            <a:r>
              <a:rPr lang="en-US" sz="1800" dirty="0"/>
              <a:t>,</a:t>
            </a:r>
            <a:br>
              <a:rPr lang="en-US" sz="1800" dirty="0"/>
            </a:br>
            <a:r>
              <a:rPr lang="en-US" sz="1800" dirty="0"/>
              <a:t>                                  </a:t>
            </a:r>
            <a:r>
              <a:rPr lang="en-US" sz="1800" dirty="0" err="1"/>
              <a:t>ByVal</a:t>
            </a:r>
            <a:r>
              <a:rPr lang="en-US" sz="1800" dirty="0"/>
              <a:t> </a:t>
            </a:r>
            <a:r>
              <a:rPr lang="en-US" sz="1800" dirty="0" err="1"/>
              <a:t>FTPHostName</a:t>
            </a:r>
            <a:r>
              <a:rPr lang="en-US" sz="1800" dirty="0"/>
              <a:t> As </a:t>
            </a:r>
            <a:r>
              <a:rPr lang="en-US" sz="1800" dirty="0" err="1"/>
              <a:t>SqlString</a:t>
            </a:r>
            <a:r>
              <a:rPr lang="en-US" sz="1800" dirty="0"/>
              <a:t>,</a:t>
            </a:r>
            <a:br>
              <a:rPr lang="en-US" sz="1800" dirty="0"/>
            </a:br>
            <a:r>
              <a:rPr lang="en-US" sz="1800" dirty="0"/>
              <a:t>                                  </a:t>
            </a:r>
            <a:r>
              <a:rPr lang="en-US" sz="1800" dirty="0" err="1"/>
              <a:t>ByVal</a:t>
            </a:r>
            <a:r>
              <a:rPr lang="en-US" sz="1800" dirty="0"/>
              <a:t> </a:t>
            </a:r>
            <a:r>
              <a:rPr lang="en-US" sz="1800" dirty="0" err="1"/>
              <a:t>FTPDestinationPath</a:t>
            </a:r>
            <a:r>
              <a:rPr lang="en-US" sz="1800" dirty="0"/>
              <a:t> As </a:t>
            </a:r>
            <a:r>
              <a:rPr lang="en-US" sz="1800" dirty="0" err="1"/>
              <a:t>SqlString</a:t>
            </a:r>
            <a:r>
              <a:rPr lang="en-US" sz="1800" dirty="0"/>
              <a:t>,</a:t>
            </a:r>
            <a:br>
              <a:rPr lang="en-US" sz="1800" dirty="0"/>
            </a:br>
            <a:r>
              <a:rPr lang="en-US" sz="1800" dirty="0"/>
              <a:t>                                  </a:t>
            </a:r>
            <a:r>
              <a:rPr lang="en-US" sz="1800" dirty="0" err="1"/>
              <a:t>ByVal</a:t>
            </a:r>
            <a:r>
              <a:rPr lang="en-US" sz="1800" dirty="0"/>
              <a:t> </a:t>
            </a:r>
            <a:r>
              <a:rPr lang="en-US" sz="1800" dirty="0" err="1"/>
              <a:t>FTPUserName</a:t>
            </a:r>
            <a:r>
              <a:rPr lang="en-US" sz="1800" dirty="0"/>
              <a:t> As </a:t>
            </a:r>
            <a:r>
              <a:rPr lang="en-US" sz="1800" dirty="0" err="1"/>
              <a:t>SqlString</a:t>
            </a:r>
            <a:r>
              <a:rPr lang="en-US" sz="1800" dirty="0"/>
              <a:t>,</a:t>
            </a:r>
            <a:br>
              <a:rPr lang="en-US" sz="1800" dirty="0"/>
            </a:br>
            <a:r>
              <a:rPr lang="en-US" sz="1800" dirty="0"/>
              <a:t>                                  </a:t>
            </a:r>
            <a:r>
              <a:rPr lang="en-US" sz="1800" dirty="0" err="1"/>
              <a:t>ByVal</a:t>
            </a:r>
            <a:r>
              <a:rPr lang="en-US" sz="1800" dirty="0"/>
              <a:t> </a:t>
            </a:r>
            <a:r>
              <a:rPr lang="en-US" sz="1800" dirty="0" err="1"/>
              <a:t>FTPPassword</a:t>
            </a:r>
            <a:r>
              <a:rPr lang="en-US" sz="1800" dirty="0"/>
              <a:t> As </a:t>
            </a:r>
            <a:r>
              <a:rPr lang="en-US" sz="1800" dirty="0" err="1"/>
              <a:t>SqlString</a:t>
            </a:r>
            <a:r>
              <a:rPr lang="en-US" sz="1800" dirty="0"/>
              <a:t>,</a:t>
            </a:r>
            <a:br>
              <a:rPr lang="en-US" sz="1800" dirty="0"/>
            </a:br>
            <a:r>
              <a:rPr lang="en-US" sz="1800" dirty="0"/>
              <a:t>                                  Optional </a:t>
            </a:r>
            <a:r>
              <a:rPr lang="en-US" sz="1800" dirty="0" err="1"/>
              <a:t>ByVal</a:t>
            </a:r>
            <a:r>
              <a:rPr lang="en-US" sz="1800" dirty="0"/>
              <a:t> </a:t>
            </a:r>
            <a:r>
              <a:rPr lang="en-US" sz="1800" dirty="0" err="1"/>
              <a:t>RemoveSource</a:t>
            </a:r>
            <a:r>
              <a:rPr lang="en-US" sz="1800" dirty="0"/>
              <a:t> As Boolean = True,</a:t>
            </a:r>
            <a:br>
              <a:rPr lang="en-US" sz="1800" dirty="0"/>
            </a:br>
            <a:r>
              <a:rPr lang="en-US" sz="1800" dirty="0"/>
              <a:t>                                  Optional </a:t>
            </a:r>
            <a:r>
              <a:rPr lang="en-US" sz="1800" dirty="0" err="1"/>
              <a:t>ByVal</a:t>
            </a:r>
            <a:r>
              <a:rPr lang="en-US" sz="1800" dirty="0"/>
              <a:t> </a:t>
            </a:r>
            <a:r>
              <a:rPr lang="en-US" sz="1800" dirty="0" err="1"/>
              <a:t>PortNumber</a:t>
            </a:r>
            <a:r>
              <a:rPr lang="en-US" sz="1800" dirty="0"/>
              <a:t> As Int16 = 22,</a:t>
            </a:r>
            <a:br>
              <a:rPr lang="en-US" sz="1800" dirty="0"/>
            </a:br>
            <a:r>
              <a:rPr lang="en-US" sz="1800" dirty="0"/>
              <a:t>                                  Optional </a:t>
            </a:r>
            <a:r>
              <a:rPr lang="en-US" sz="1800" dirty="0" err="1"/>
              <a:t>ByVal</a:t>
            </a:r>
            <a:r>
              <a:rPr lang="en-US" sz="1800" dirty="0"/>
              <a:t> </a:t>
            </a:r>
            <a:r>
              <a:rPr lang="en-US" sz="1800" dirty="0" err="1"/>
              <a:t>WinSCPExePath</a:t>
            </a:r>
            <a:r>
              <a:rPr lang="en-US" sz="1800" dirty="0"/>
              <a:t> As String = "D:\WinSCP\winscp.exe",</a:t>
            </a:r>
            <a:br>
              <a:rPr lang="en-US" sz="1800" dirty="0"/>
            </a:br>
            <a:r>
              <a:rPr lang="en-US" sz="1800" dirty="0"/>
              <a:t>                                  Optional </a:t>
            </a:r>
            <a:r>
              <a:rPr lang="en-US" sz="1800" dirty="0" err="1"/>
              <a:t>ByVal</a:t>
            </a:r>
            <a:r>
              <a:rPr lang="en-US" sz="1800" dirty="0"/>
              <a:t> </a:t>
            </a:r>
            <a:r>
              <a:rPr lang="en-US" sz="1800" dirty="0" err="1"/>
              <a:t>MoveMeFolder</a:t>
            </a:r>
            <a:r>
              <a:rPr lang="en-US" sz="1800" dirty="0"/>
              <a:t> As String = </a:t>
            </a:r>
            <a:r>
              <a:rPr lang="en-US" sz="1800" dirty="0" smtClean="0"/>
              <a:t>			  	"</a:t>
            </a:r>
            <a:r>
              <a:rPr lang="en-US" sz="1800" dirty="0"/>
              <a:t>D:\Extract_Dump\MoveMe\",</a:t>
            </a:r>
            <a:br>
              <a:rPr lang="en-US" sz="1800" dirty="0"/>
            </a:br>
            <a:r>
              <a:rPr lang="en-US" sz="1800" dirty="0"/>
              <a:t>                                  Optional </a:t>
            </a:r>
            <a:r>
              <a:rPr lang="en-US" sz="1800" dirty="0" err="1"/>
              <a:t>ByVal</a:t>
            </a:r>
            <a:r>
              <a:rPr lang="en-US" sz="1800" dirty="0"/>
              <a:t> </a:t>
            </a:r>
            <a:r>
              <a:rPr lang="en-US" sz="1800" dirty="0" err="1"/>
              <a:t>ShowMessages</a:t>
            </a:r>
            <a:r>
              <a:rPr lang="en-US" sz="1800" dirty="0"/>
              <a:t> As </a:t>
            </a:r>
            <a:r>
              <a:rPr lang="en-US" sz="1800" dirty="0" err="1"/>
              <a:t>SqlBoolean</a:t>
            </a:r>
            <a:r>
              <a:rPr lang="en-US" sz="1800" dirty="0"/>
              <a:t> = Nothing)</a:t>
            </a:r>
            <a:r>
              <a:rPr lang="en-US" sz="1600" dirty="0"/>
              <a:t/>
            </a:r>
            <a:br>
              <a:rPr lang="en-US" sz="1600" dirty="0"/>
            </a:br>
            <a:endParaRPr lang="en-US" sz="1600" dirty="0"/>
          </a:p>
        </p:txBody>
      </p:sp>
    </p:spTree>
    <p:extLst>
      <p:ext uri="{BB962C8B-B14F-4D97-AF65-F5344CB8AC3E}">
        <p14:creationId xmlns:p14="http://schemas.microsoft.com/office/powerpoint/2010/main" val="158555740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1872" y="6011186"/>
            <a:ext cx="9418320" cy="481054"/>
          </a:xfrm>
        </p:spPr>
        <p:txBody>
          <a:bodyPr/>
          <a:lstStyle/>
          <a:p>
            <a:r>
              <a:rPr lang="en-US" dirty="0" smtClean="0"/>
              <a:t>Prepared by Nogin Consultancy Inc. 2015</a:t>
            </a:r>
            <a:endParaRPr lang="en-US" dirty="0"/>
          </a:p>
        </p:txBody>
      </p:sp>
      <p:sp>
        <p:nvSpPr>
          <p:cNvPr id="4" name="Title 3"/>
          <p:cNvSpPr>
            <a:spLocks noGrp="1"/>
          </p:cNvSpPr>
          <p:nvPr>
            <p:ph type="ctrTitle"/>
          </p:nvPr>
        </p:nvSpPr>
        <p:spPr>
          <a:xfrm>
            <a:off x="1261872" y="55658"/>
            <a:ext cx="9418320" cy="5955527"/>
          </a:xfrm>
        </p:spPr>
        <p:txBody>
          <a:bodyPr>
            <a:normAutofit fontScale="90000"/>
          </a:bodyPr>
          <a:lstStyle/>
          <a:p>
            <a:r>
              <a:rPr lang="en-US" sz="1600" dirty="0" smtClean="0"/>
              <a:t/>
            </a:r>
            <a:br>
              <a:rPr lang="en-US" sz="1600" dirty="0" smtClean="0"/>
            </a:br>
            <a:r>
              <a:rPr lang="en-US" sz="2500" dirty="0" smtClean="0"/>
              <a:t>SQL declaration:</a:t>
            </a:r>
            <a:br>
              <a:rPr lang="en-US" sz="2500" dirty="0" smtClean="0"/>
            </a:br>
            <a:r>
              <a:rPr lang="en-US" sz="2500" dirty="0"/>
              <a:t/>
            </a:r>
            <a:br>
              <a:rPr lang="en-US" sz="2500" dirty="0"/>
            </a:br>
            <a:r>
              <a:rPr lang="en-US" sz="2500" dirty="0" smtClean="0"/>
              <a:t/>
            </a:r>
            <a:br>
              <a:rPr lang="en-US" sz="2500" dirty="0" smtClean="0"/>
            </a:br>
            <a:r>
              <a:rPr lang="en-US" sz="2000" dirty="0" smtClean="0"/>
              <a:t>CREATE </a:t>
            </a:r>
            <a:r>
              <a:rPr lang="en-US" sz="2000" dirty="0"/>
              <a:t>PROCEDURE [utilities].[</a:t>
            </a:r>
            <a:r>
              <a:rPr lang="en-US" sz="2000" dirty="0" err="1"/>
              <a:t>clr_UploadToFTP</a:t>
            </a:r>
            <a:r>
              <a:rPr lang="en-US" sz="2000" dirty="0"/>
              <a:t>]</a:t>
            </a:r>
            <a:br>
              <a:rPr lang="en-US" sz="2000" dirty="0"/>
            </a:br>
            <a:r>
              <a:rPr lang="en-US" sz="2000" dirty="0"/>
              <a:t>     @</a:t>
            </a:r>
            <a:r>
              <a:rPr lang="en-US" sz="2000" dirty="0" err="1"/>
              <a:t>SourceFile</a:t>
            </a:r>
            <a:r>
              <a:rPr lang="en-US" sz="2000" dirty="0"/>
              <a:t> [</a:t>
            </a:r>
            <a:r>
              <a:rPr lang="en-US" sz="2000" dirty="0" err="1"/>
              <a:t>nvarchar</a:t>
            </a:r>
            <a:r>
              <a:rPr lang="en-US" sz="2000" dirty="0"/>
              <a:t>](500),</a:t>
            </a:r>
            <a:br>
              <a:rPr lang="en-US" sz="2000" dirty="0"/>
            </a:br>
            <a:r>
              <a:rPr lang="en-US" sz="2000" dirty="0"/>
              <a:t>     @Protocol [</a:t>
            </a:r>
            <a:r>
              <a:rPr lang="en-US" sz="2000" dirty="0" err="1"/>
              <a:t>nvarchar</a:t>
            </a:r>
            <a:r>
              <a:rPr lang="en-US" sz="2000" dirty="0"/>
              <a:t>](4) = 'SFTP',</a:t>
            </a:r>
            <a:br>
              <a:rPr lang="en-US" sz="2000" dirty="0"/>
            </a:br>
            <a:r>
              <a:rPr lang="en-US" sz="2000" dirty="0"/>
              <a:t>     @</a:t>
            </a:r>
            <a:r>
              <a:rPr lang="en-US" sz="2000" dirty="0" err="1"/>
              <a:t>FTPHostName</a:t>
            </a:r>
            <a:r>
              <a:rPr lang="en-US" sz="2000" dirty="0"/>
              <a:t> [</a:t>
            </a:r>
            <a:r>
              <a:rPr lang="en-US" sz="2000" dirty="0" err="1"/>
              <a:t>nvarchar</a:t>
            </a:r>
            <a:r>
              <a:rPr lang="en-US" sz="2000" dirty="0"/>
              <a:t>](50),</a:t>
            </a:r>
            <a:br>
              <a:rPr lang="en-US" sz="2000" dirty="0"/>
            </a:br>
            <a:r>
              <a:rPr lang="en-US" sz="2000" dirty="0"/>
              <a:t>     @</a:t>
            </a:r>
            <a:r>
              <a:rPr lang="en-US" sz="2000" dirty="0" err="1"/>
              <a:t>FTPDestinationPath</a:t>
            </a:r>
            <a:r>
              <a:rPr lang="en-US" sz="2000" dirty="0"/>
              <a:t> [</a:t>
            </a:r>
            <a:r>
              <a:rPr lang="en-US" sz="2000" dirty="0" err="1"/>
              <a:t>nvarchar</a:t>
            </a:r>
            <a:r>
              <a:rPr lang="en-US" sz="2000" dirty="0"/>
              <a:t>](500),</a:t>
            </a:r>
            <a:br>
              <a:rPr lang="en-US" sz="2000" dirty="0"/>
            </a:br>
            <a:r>
              <a:rPr lang="en-US" sz="2000" dirty="0"/>
              <a:t>     @</a:t>
            </a:r>
            <a:r>
              <a:rPr lang="en-US" sz="2000" dirty="0" err="1"/>
              <a:t>FTPUserName</a:t>
            </a:r>
            <a:r>
              <a:rPr lang="en-US" sz="2000" dirty="0"/>
              <a:t> [</a:t>
            </a:r>
            <a:r>
              <a:rPr lang="en-US" sz="2000" dirty="0" err="1"/>
              <a:t>nvarchar</a:t>
            </a:r>
            <a:r>
              <a:rPr lang="en-US" sz="2000" dirty="0"/>
              <a:t>](50),</a:t>
            </a:r>
            <a:br>
              <a:rPr lang="en-US" sz="2000" dirty="0"/>
            </a:br>
            <a:r>
              <a:rPr lang="en-US" sz="2000" dirty="0"/>
              <a:t>     @</a:t>
            </a:r>
            <a:r>
              <a:rPr lang="en-US" sz="2000" dirty="0" err="1"/>
              <a:t>FTPPassword</a:t>
            </a:r>
            <a:r>
              <a:rPr lang="en-US" sz="2000" dirty="0"/>
              <a:t> [</a:t>
            </a:r>
            <a:r>
              <a:rPr lang="en-US" sz="2000" dirty="0" err="1"/>
              <a:t>nvarchar</a:t>
            </a:r>
            <a:r>
              <a:rPr lang="en-US" sz="2000" dirty="0"/>
              <a:t>](50),</a:t>
            </a:r>
            <a:br>
              <a:rPr lang="en-US" sz="2000" dirty="0"/>
            </a:br>
            <a:r>
              <a:rPr lang="en-US" sz="2000" dirty="0"/>
              <a:t>     @</a:t>
            </a:r>
            <a:r>
              <a:rPr lang="en-US" sz="2000" dirty="0" err="1"/>
              <a:t>RemoveSource</a:t>
            </a:r>
            <a:r>
              <a:rPr lang="en-US" sz="2000" dirty="0"/>
              <a:t> [bit] = 0,</a:t>
            </a:r>
            <a:br>
              <a:rPr lang="en-US" sz="2000" dirty="0"/>
            </a:br>
            <a:r>
              <a:rPr lang="en-US" sz="2000" dirty="0"/>
              <a:t>     @</a:t>
            </a:r>
            <a:r>
              <a:rPr lang="en-US" sz="2000" dirty="0" err="1"/>
              <a:t>PortNumer</a:t>
            </a:r>
            <a:r>
              <a:rPr lang="en-US" sz="2000" dirty="0"/>
              <a:t> SMALLINT = 22,</a:t>
            </a:r>
            <a:br>
              <a:rPr lang="en-US" sz="2000" dirty="0"/>
            </a:br>
            <a:r>
              <a:rPr lang="en-US" sz="2000" dirty="0"/>
              <a:t>     @</a:t>
            </a:r>
            <a:r>
              <a:rPr lang="en-US" sz="2000" dirty="0" err="1"/>
              <a:t>WinSCPExePath</a:t>
            </a:r>
            <a:r>
              <a:rPr lang="en-US" sz="2000" dirty="0"/>
              <a:t> [</a:t>
            </a:r>
            <a:r>
              <a:rPr lang="en-US" sz="2000" dirty="0" err="1"/>
              <a:t>nvarchar</a:t>
            </a:r>
            <a:r>
              <a:rPr lang="en-US" sz="2000" dirty="0"/>
              <a:t>](500) = </a:t>
            </a:r>
            <a:r>
              <a:rPr lang="en-US" sz="2000" dirty="0" smtClean="0"/>
              <a:t>N'D:\</a:t>
            </a:r>
            <a:r>
              <a:rPr lang="en-US" sz="2000" dirty="0" err="1"/>
              <a:t>WinSCP</a:t>
            </a:r>
            <a:r>
              <a:rPr lang="en-US" sz="2000" dirty="0"/>
              <a:t>\winscp.exe',</a:t>
            </a:r>
            <a:br>
              <a:rPr lang="en-US" sz="2000" dirty="0"/>
            </a:br>
            <a:r>
              <a:rPr lang="en-US" sz="2000" dirty="0"/>
              <a:t>     @</a:t>
            </a:r>
            <a:r>
              <a:rPr lang="en-US" sz="2000" dirty="0" err="1"/>
              <a:t>MoveMeFolder</a:t>
            </a:r>
            <a:r>
              <a:rPr lang="en-US" sz="2000" dirty="0"/>
              <a:t> </a:t>
            </a:r>
            <a:r>
              <a:rPr lang="en-US" sz="2000" dirty="0" err="1"/>
              <a:t>nvarchar</a:t>
            </a:r>
            <a:r>
              <a:rPr lang="en-US" sz="2000" dirty="0"/>
              <a:t>(500) = 'D:\</a:t>
            </a:r>
            <a:r>
              <a:rPr lang="en-US" sz="2000" dirty="0" err="1"/>
              <a:t>Extract_Dump</a:t>
            </a:r>
            <a:r>
              <a:rPr lang="en-US" sz="2000" dirty="0"/>
              <a:t>\</a:t>
            </a:r>
            <a:r>
              <a:rPr lang="en-US" sz="2000" dirty="0" err="1"/>
              <a:t>MoveMe</a:t>
            </a:r>
            <a:r>
              <a:rPr lang="en-US" sz="2000" dirty="0"/>
              <a:t>\',</a:t>
            </a:r>
            <a:br>
              <a:rPr lang="en-US" sz="2000" dirty="0"/>
            </a:br>
            <a:r>
              <a:rPr lang="en-US" sz="2000" dirty="0"/>
              <a:t>     @</a:t>
            </a:r>
            <a:r>
              <a:rPr lang="en-US" sz="2000" dirty="0" err="1"/>
              <a:t>ShowMessages</a:t>
            </a:r>
            <a:r>
              <a:rPr lang="en-US" sz="2000" dirty="0"/>
              <a:t> [BIT] = 1</a:t>
            </a:r>
            <a:br>
              <a:rPr lang="en-US" sz="2000" dirty="0"/>
            </a:br>
            <a:r>
              <a:rPr lang="en-US" sz="2000" dirty="0"/>
              <a:t>    WITH EXECUTE AS CALLER</a:t>
            </a:r>
            <a:br>
              <a:rPr lang="en-US" sz="2000" dirty="0"/>
            </a:br>
            <a:r>
              <a:rPr lang="en-US" sz="2000" dirty="0"/>
              <a:t>    AS</a:t>
            </a:r>
            <a:br>
              <a:rPr lang="en-US" sz="2000" dirty="0"/>
            </a:br>
            <a:r>
              <a:rPr lang="en-US" sz="2000" dirty="0"/>
              <a:t>    EXTERNAL NAME [NOGSFTPCLR].[</a:t>
            </a:r>
            <a:r>
              <a:rPr lang="en-US" sz="2000" dirty="0" err="1"/>
              <a:t>NOGSFTPCLR.StoredProcedures</a:t>
            </a:r>
            <a:r>
              <a:rPr lang="en-US" sz="2000" dirty="0"/>
              <a:t>].[</a:t>
            </a:r>
            <a:r>
              <a:rPr lang="en-US" sz="2000" dirty="0" err="1"/>
              <a:t>UploadToFTP</a:t>
            </a:r>
            <a:r>
              <a:rPr lang="en-US" sz="2000" dirty="0"/>
              <a:t>]</a:t>
            </a:r>
            <a:br>
              <a:rPr lang="en-US" sz="2000" dirty="0"/>
            </a:br>
            <a:r>
              <a:rPr lang="en-US" sz="2000" dirty="0"/>
              <a:t>    GO</a:t>
            </a:r>
            <a:r>
              <a:rPr lang="en-US" sz="1400" dirty="0"/>
              <a:t/>
            </a:r>
            <a:br>
              <a:rPr lang="en-US" sz="1400" dirty="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1600" dirty="0" smtClean="0"/>
              <a:t/>
            </a:r>
            <a:br>
              <a:rPr lang="en-US" sz="1600" dirty="0" smtClean="0"/>
            </a:br>
            <a:endParaRPr lang="en-US" sz="1600" dirty="0"/>
          </a:p>
        </p:txBody>
      </p:sp>
    </p:spTree>
    <p:extLst>
      <p:ext uri="{BB962C8B-B14F-4D97-AF65-F5344CB8AC3E}">
        <p14:creationId xmlns:p14="http://schemas.microsoft.com/office/powerpoint/2010/main" val="3473106577"/>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1068</TotalTime>
  <Words>186</Words>
  <Application>Microsoft Office PowerPoint</Application>
  <PresentationFormat>Personalizado</PresentationFormat>
  <Paragraphs>32</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View</vt:lpstr>
      <vt:lpstr>CLR and its use in the SQL Server </vt:lpstr>
      <vt:lpstr>About SQLCLR:  1) Is a supporting programming instrument in addition to the TSQL. 2) SQLCLR is not a TSQL replacement in any way. 3) SQLCLR is good for external operations (File manipulations, PC / Network / Other resource management) - if needed. 4) SQLCLR can work around TSQL limitations (execution of dynamic SQL in the CLR functions, executing stored procedures inside CLR functions). 5) SQLCLR is better compared to xp_cmdshell, extended stored procedures, OLE automation stored procedures SP_OA*. 6) SQLCLR has superior error handling compared to other methods (xp_cmdshell, SP_OA*). 7) SQLCLR is better then OPENROWSET, OPENQUERY (through a Linked server) (use  of context connection).  </vt:lpstr>
      <vt:lpstr>About SQLCLR:  8) SQLCLR can make use if multi-threading. 9) SQLCLR allows custom aggregations, custom types. 10) SQLCLR can capture and send messages back from / to the client. 11) Another limitation of a TSQL function  - data modification. It can be done in SQLCLR function with a standard DB connection (not using the context connection). 12) SQLCLR can outperform the TSQL counterpart (in specific cases). Microsoft has some recommendations here: https://msdn.microsoft.com/en-us/library/ms131075.aspx  Resources: https://msdn.microsoft.com/en-us/library/ms254963.aspx https://msdn.microsoft.com/en-us/library/ms254498.aspx </vt:lpstr>
      <vt:lpstr>Before we proceed to the practical example:  1) Be cautious while creating a SQLCLR library.</vt:lpstr>
      <vt:lpstr> Task description:  Create a database solution to extract a query (dynamic, static, stored procedure) into a character delimited file and save it to the  a) hard dive;  b) send to an FTP/SFTP folder;  c) email it (SQL Server has a built-in sp_send_dbmail procedure).   The solution should allow custom characters to be used for: a) column delimiter b) end-of-line  It also should allow creation of the info file with the row count and total size for data for verification purposes. It should be able to append to or overwrite an existing file. It should support custom encoding. </vt:lpstr>
      <vt:lpstr> Function declaration (Vb.Net version):  Partial Public Class StoredProcedures     &lt;Microsoft.SqlServer.Server.SqlProcedure()&gt; _     Public Shared Sub ExportQueryToFile(ByVal Query As SqlString,                                         ByVal DestinationPath As SqlString,                                         ByVal OverwriteIfExists As SqlBoolean,                                         ByVal AppendToFile As SqlBoolean,                                         ByVal HeadersOn As SqlBoolean,                                         ByVal Delimiter As SqlString,                                         ByVal CreateInfoFile As SqlBoolean,                                         ByVal InfoFileDelimiter As SqlString,                                         ByVal UseContextConnection As SqlBoolean,                                         Optional ByVal isIntegratedSecurity As Boolean = True,                                         Optional ByVal EndOfLineCharacter As SqlString = Nothing,                                         Optional ByVal InfoFileHeadersOn As SqlBoolean = Nothing,                                         Optional ByVal SQLServerName As SqlString = Nothing,                                         Optional ByVal SQLDB As SqlString = Nothing,                                         Optional ByVal UserID As SqlString = Nothing,                                         Optional ByVal Password As SqlString = Nothing,                                         Optional ByVal encodingCodePage As SqlInt32 = Nothing,                                         Optional ByVal ShowMessages As SqlBoolean = Nothing) </vt:lpstr>
      <vt:lpstr> SQL declaration:   CREATE PROCEDURE [utilities].[clr_ExportQueryToFile]         @Query [NVARCHAR](2000) ,         @DestinationPath [NVARCHAR](500) ,         @OverWriteIfExists [BIT] = 1 ,         @AppendToFile [BIT] = 1 ,         @HeadersOn [BIT] = 1 ,         @Delimiter [NVARCHAR](1) = ',' ,         @CreateInfoFile [BIT] = 0 ,         @InfoFileDelimiter [NVARCHAR](1) = ',' ,         @UseContextConnection [BIT] = 1 ,         @isIntegratedSecurity [BIT] = 1 ,         @EndOfLineCharacter NVARCHAR(5) = NULL ,         @InfoFileHeadersOn [BIT] = 0 ,         @SQLServerName [NVARCHAR](50) = NULL ,         @DBName [NVARCHAR](50) = NULL ,         @UserID [NVARCHAR](50) = NULL ,         @Password [NVARCHAR](50) = NULL ,         @encodingCodePage [INT] = 1252 ,         @ShowMessages [BIT] = 0         WITH EXECUTE AS CALLER        AS EXTERNAL NAME         [NOGQUERY].[NOGQUERY.StoredProcedures].[ExportQueryToFile]         GO  Encoding code page list: https://msdn.microsoft.com/en-us/library/windows/desktop/dd317756(v=vs.85).aspx </vt:lpstr>
      <vt:lpstr> Function declaration (Vb.Net version):     '"D:\WinSCP\winscp.exe"  'Default value for WinSCP executable file location. It may be passed by a parameter. Source: http://winscp.net/eng/index.php      &lt;Microsoft.SqlServer.Server.SqlProcedure()&gt; _     Public Shared Sub UploadToFTP(ByVal SourceFile As SqlString,                                   ByVal Protocol As SqlString,                                   ByVal FTPHostName As SqlString,                                   ByVal FTPDestinationPath As SqlString,                                   ByVal FTPUserName As SqlString,                                   ByVal FTPPassword As SqlString,                                   Optional ByVal RemoveSource As Boolean = True,                                   Optional ByVal PortNumber As Int16 = 22,                                   Optional ByVal WinSCPExePath As String = "D:\WinSCP\winscp.exe",                                   Optional ByVal MoveMeFolder As String =       "D:\Extract_Dump\MoveMe\",                                   Optional ByVal ShowMessages As SqlBoolean = Nothing) </vt:lpstr>
      <vt:lpstr> SQL declaration:   CREATE PROCEDURE [utilities].[clr_UploadToFTP]      @SourceFile [nvarchar](500),      @Protocol [nvarchar](4) = 'SFTP',      @FTPHostName [nvarchar](50),      @FTPDestinationPath [nvarchar](500),      @FTPUserName [nvarchar](50),      @FTPPassword [nvarchar](50),      @RemoveSource [bit] = 0,      @PortNumer SMALLINT = 22,      @WinSCPExePath [nvarchar](500) = N'D:\WinSCP\winscp.exe',      @MoveMeFolder nvarchar(500) = 'D:\Extract_Dump\MoveMe\',      @ShowMessages [BIT] = 1     WITH EXECUTE AS CALLER     AS     EXTERNAL NAME [NOGSFTPCLR].[NOGSFTPCLR.StoredProcedures].[UploadToFTP]     GO      </vt:lpstr>
      <vt:lpstr> Creating connection to the SQL Server from the CLR code:    If (UseContextConnection = True) Then                  sqlCon = New SqlConnection("context connection=true")              Else                 Dim strConnectionString As String                  If isIntegratedSecurity Then                      strConnectionString = "Data Source=" &amp; SQLServerName.ToString() &amp; ";Initial Catalog=" &amp;    SQLDB.ToString() &amp; ";Integrated Security=True“                  Else                      strConnectionString = "data source=" &amp; SQLServerName.ToString() &amp; ";initial catalog=" &amp; SQLDB.ToString() &amp; ";Persist Security Info=True;User ID=" &amp; UserID.ToString() &amp; ";Password=" &amp; Password.ToString()                  End If                  sqlCon = New SqlConnection(strConnectionString)  End If      </vt:lpstr>
      <vt:lpstr>                                                                                           Q&amp;A         </vt:lpstr>
      <vt:lpstr>               About the author  Yuri Nogin – President and principal architect at Nogin Consultancy Inc.  Website: www.noginconsultancy.com email: info@noginconsultancy.com phone: +1 904 655 7495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CLR and its use in the SQL Server</dc:title>
  <dc:creator>Yuri Nogin</dc:creator>
  <cp:lastModifiedBy>Mariposa</cp:lastModifiedBy>
  <cp:revision>70</cp:revision>
  <dcterms:created xsi:type="dcterms:W3CDTF">2015-08-04T19:06:59Z</dcterms:created>
  <dcterms:modified xsi:type="dcterms:W3CDTF">2015-08-16T17:09:46Z</dcterms:modified>
</cp:coreProperties>
</file>