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7" r:id="rId2"/>
    <p:sldId id="258" r:id="rId3"/>
    <p:sldId id="259" r:id="rId4"/>
    <p:sldId id="261" r:id="rId5"/>
    <p:sldId id="260" r:id="rId6"/>
    <p:sldId id="262" r:id="rId7"/>
    <p:sldId id="263" r:id="rId8"/>
    <p:sldId id="264" r:id="rId9"/>
    <p:sldId id="265" r:id="rId10"/>
    <p:sldId id="266" r:id="rId11"/>
    <p:sldId id="267" r:id="rId12"/>
    <p:sldId id="268" r:id="rId13"/>
    <p:sldId id="269" r:id="rId14"/>
    <p:sldId id="270" r:id="rId15"/>
    <p:sldId id="271" r:id="rId16"/>
    <p:sldId id="272"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22" d="100"/>
          <a:sy n="122" d="100"/>
        </p:scale>
        <p:origin x="9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aseline="0">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tx1">
                    <a:lumMod val="50000"/>
                  </a:schemeClr>
                </a:solidFill>
              </a:defRPr>
            </a:lvl1pPr>
          </a:lstStyle>
          <a:p>
            <a:fld id="{9E016143-E03C-4CFD-AFDC-14E5BDEA754C}" type="datetimeFigureOut">
              <a:rPr lang="en-US" dirty="0"/>
              <a:t>8/19/2015</a:t>
            </a:fld>
            <a:endParaRPr lang="en-US" dirty="0"/>
          </a:p>
        </p:txBody>
      </p:sp>
      <p:sp>
        <p:nvSpPr>
          <p:cNvPr id="5" name="Footer Placeholder 4"/>
          <p:cNvSpPr>
            <a:spLocks noGrp="1"/>
          </p:cNvSpPr>
          <p:nvPr>
            <p:ph type="ftr" sz="quarter" idx="11"/>
          </p:nvPr>
        </p:nvSpPr>
        <p:spPr/>
        <p:txBody>
          <a:bodyPr/>
          <a:lstStyle>
            <a:lvl1pPr>
              <a:defRPr>
                <a:solidFill>
                  <a:schemeClr val="tx1">
                    <a:lumMod val="6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4FAB73BC-B049-4115-A692-8D63A059BFB8}" type="slidenum">
              <a:rPr lang="en-US" dirty="0"/>
              <a:pPr/>
              <a:t>‹#›</a:t>
            </a:fld>
            <a:endParaRPr lang="en-US" dirty="0"/>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033E54A-A8CA-48C1-9504-691B58049D29}" type="datetimeFigureOut">
              <a:rPr lang="en-US" dirty="0"/>
              <a:t>8/19/2015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5F6C806-BBF7-471C-9527-881CE2266695}" type="datetimeFigureOut">
              <a:rPr lang="en-US" dirty="0"/>
              <a:t>8/19/2015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8C94063-DF36-4330-A365-08DA1FA5B7D6}" type="datetimeFigureOut">
              <a:rPr lang="en-US" dirty="0"/>
              <a:t>8/19/2015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0"/>
            </a:lvl1pPr>
          </a:lstStyle>
          <a:p>
            <a:r>
              <a:rPr lang="en-US" smtClean="0"/>
              <a:t>Click to edit Master title style</a:t>
            </a:r>
            <a:endParaRPr lang="en-US" dirty="0"/>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08A7C6C-0F39-4D70-8E8D-FE5B9C95FA73}" type="datetimeFigureOut">
              <a:rPr lang="en-US" dirty="0"/>
              <a:t>8/19/2015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FCFA4AC-08CC-42CE-BD01-C191750A04EC}" type="datetimeFigureOut">
              <a:rPr lang="en-US" dirty="0"/>
              <a:t>8/19/2015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261872" y="1713655"/>
            <a:ext cx="4480560" cy="731520"/>
          </a:xfrm>
        </p:spPr>
        <p:txBody>
          <a:bodyPr anchor="b">
            <a:normAutofit/>
          </a:bodyPr>
          <a:lstStyle>
            <a:lvl1pPr marL="0" indent="0">
              <a:spcBef>
                <a:spcPts val="0"/>
              </a:spcBef>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26480" y="1713655"/>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en-US" smtClean="0"/>
              <a:t>Click to edit Master text styles</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BA7A723-92A7-435B-B681-F25B092FEFEB}" type="datetimeFigureOut">
              <a:rPr lang="en-US" dirty="0"/>
              <a:t>8/19/2015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F170639-886C-4FCF-9EAB-ABB5DA3F3F4A}" type="datetimeFigureOut">
              <a:rPr lang="en-US" dirty="0"/>
              <a:t>8/19/2015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230651-31F4-45D2-98AE-A2108F41BC07}" type="datetimeFigureOut">
              <a:rPr lang="en-US" dirty="0"/>
              <a:t>8/19/2015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3200" b="0" baseline="0"/>
            </a:lvl1pPr>
          </a:lstStyle>
          <a:p>
            <a:r>
              <a:rPr lang="en-US" smtClean="0"/>
              <a:t>Click to edit Master title style</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3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F53789A-C914-4DB1-8815-80B5EC7335C5}" type="datetimeFigureOut">
              <a:rPr lang="en-US" dirty="0"/>
              <a:t>8/19/2015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0">
                <a:solidFill>
                  <a:schemeClr val="bg1"/>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11292840" cy="5128923"/>
          </a:xfrm>
          <a:solidFill>
            <a:schemeClr val="accent1"/>
          </a:solid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300">
                <a:solidFill>
                  <a:schemeClr val="bg1">
                    <a:lumMod val="8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E6440AA-91A0-436F-8FDB-C0F939DCAE21}" type="datetimeFigureOut">
              <a:rPr lang="en-US" dirty="0"/>
              <a:t>8/19/2015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365760"/>
            <a:ext cx="9692640" cy="1325562"/>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tx2">
                    <a:lumMod val="20000"/>
                    <a:lumOff val="80000"/>
                  </a:schemeClr>
                </a:solidFill>
              </a:defRPr>
            </a:lvl1pPr>
          </a:lstStyle>
          <a:p>
            <a:fld id="{0E59FD0C-5451-4CA0-86AF-E70AE3279989}" type="datetimeFigureOut">
              <a:rPr lang="en-US" dirty="0"/>
              <a:t>8/19/2015</a:t>
            </a:fld>
            <a:endParaRPr lang="en-US" dirty="0"/>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chemeClr val="tx2">
                    <a:lumMod val="20000"/>
                    <a:lumOff val="80000"/>
                  </a:schemeClr>
                </a:solidFill>
              </a:defRPr>
            </a:lvl1pPr>
          </a:lstStyle>
          <a:p>
            <a:endParaRPr lang="en-US" dirty="0"/>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tx2">
                    <a:lumMod val="60000"/>
                    <a:lumOff val="40000"/>
                  </a:schemeClr>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4400" kern="1200" spc="-50" baseline="0">
          <a:solidFill>
            <a:schemeClr val="tx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hyperlink" Target="https://msdn.microsoft.com/en-us/library/bb895183.aspx" TargetMode="External"/><Relationship Id="rId2" Type="http://schemas.openxmlformats.org/officeDocument/2006/relationships/hyperlink" Target="https://msdn.microsoft.com/en-us/library/bb934145.aspx" TargetMode="Externa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hyperlink" Target="https://msdn.microsoft.com/en-us/library/bb895238.aspx" TargetMode="External"/><Relationship Id="rId2" Type="http://schemas.openxmlformats.org/officeDocument/2006/relationships/hyperlink" Target="https://msdn.microsoft.com/en-us/library/bb933945.aspx" TargetMode="External"/><Relationship Id="rId1" Type="http://schemas.openxmlformats.org/officeDocument/2006/relationships/slideLayout" Target="../slideLayouts/slideLayout1.xml"/><Relationship Id="rId4" Type="http://schemas.openxmlformats.org/officeDocument/2006/relationships/hyperlink" Target="https://msdn.microsoft.com/en-us/library/bb895330.aspx"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hyperlink" Target="http://dba.stackexchange.com/questions/16385/whats-the-difference-between-a-temp-table-and-table-variable-in-sql-server/16386#16386" TargetMode="Externa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hyperlink" Target="mailto:info@noginconsultancy.com" TargetMode="External"/><Relationship Id="rId2" Type="http://schemas.openxmlformats.org/officeDocument/2006/relationships/hyperlink" Target="http://www.noginconsultancy.com/"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a:t>Beyond the index - advanced performance tuning</a:t>
            </a:r>
            <a:r>
              <a:rPr lang="en-US" dirty="0"/>
              <a:t/>
            </a:r>
            <a:br>
              <a:rPr lang="en-US" dirty="0"/>
            </a:br>
            <a:endParaRPr lang="en-US" dirty="0"/>
          </a:p>
        </p:txBody>
      </p:sp>
      <p:sp>
        <p:nvSpPr>
          <p:cNvPr id="3" name="Subtitle 2"/>
          <p:cNvSpPr>
            <a:spLocks noGrp="1"/>
          </p:cNvSpPr>
          <p:nvPr>
            <p:ph type="subTitle" idx="1"/>
          </p:nvPr>
        </p:nvSpPr>
        <p:spPr>
          <a:xfrm>
            <a:off x="1261872" y="6011186"/>
            <a:ext cx="9418320" cy="481054"/>
          </a:xfrm>
        </p:spPr>
        <p:txBody>
          <a:bodyPr/>
          <a:lstStyle/>
          <a:p>
            <a:r>
              <a:rPr lang="en-US" dirty="0" smtClean="0"/>
              <a:t>Prepared by Nogin Consultancy Inc. 2015</a:t>
            </a:r>
            <a:endParaRPr lang="en-US" dirty="0"/>
          </a:p>
        </p:txBody>
      </p:sp>
    </p:spTree>
    <p:extLst>
      <p:ext uri="{BB962C8B-B14F-4D97-AF65-F5344CB8AC3E}">
        <p14:creationId xmlns:p14="http://schemas.microsoft.com/office/powerpoint/2010/main" val="26554351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61872" y="6011186"/>
            <a:ext cx="9418320" cy="481054"/>
          </a:xfrm>
        </p:spPr>
        <p:txBody>
          <a:bodyPr/>
          <a:lstStyle/>
          <a:p>
            <a:r>
              <a:rPr lang="en-US" dirty="0" smtClean="0"/>
              <a:t>Prepared by Nogin Consultancy Inc. 2015</a:t>
            </a:r>
            <a:endParaRPr lang="en-US" dirty="0"/>
          </a:p>
        </p:txBody>
      </p:sp>
      <p:sp>
        <p:nvSpPr>
          <p:cNvPr id="4" name="Title 3"/>
          <p:cNvSpPr>
            <a:spLocks noGrp="1"/>
          </p:cNvSpPr>
          <p:nvPr>
            <p:ph type="ctrTitle"/>
          </p:nvPr>
        </p:nvSpPr>
        <p:spPr>
          <a:xfrm>
            <a:off x="1261872" y="55658"/>
            <a:ext cx="9418320" cy="5955527"/>
          </a:xfrm>
        </p:spPr>
        <p:txBody>
          <a:bodyPr>
            <a:normAutofit fontScale="90000"/>
          </a:bodyPr>
          <a:lstStyle/>
          <a:p>
            <a:r>
              <a:rPr lang="en-US" sz="2800" dirty="0" smtClean="0"/>
              <a:t>Change Tracking:</a:t>
            </a:r>
            <a:br>
              <a:rPr lang="en-US" sz="2800" dirty="0" smtClean="0"/>
            </a:br>
            <a:r>
              <a:rPr lang="en-US" sz="2800" dirty="0" smtClean="0"/>
              <a:t/>
            </a:r>
            <a:br>
              <a:rPr lang="en-US" sz="2800" dirty="0" smtClean="0"/>
            </a:br>
            <a:r>
              <a:rPr lang="en-US" sz="2500" dirty="0"/>
              <a:t>CT was introduced with SQL Server 2008R2 and unlike Change Data Capture (CDC) is available for all versions of SQL Server 2008 (and later) including SQL Server Express</a:t>
            </a:r>
            <a:r>
              <a:rPr lang="en-US" sz="2500" dirty="0" smtClean="0"/>
              <a:t>. It’s very easy to setup and use. It’s enabled at the database level. </a:t>
            </a:r>
            <a:br>
              <a:rPr lang="en-US" sz="2500" dirty="0" smtClean="0"/>
            </a:br>
            <a:r>
              <a:rPr lang="en-US" sz="2500" dirty="0" smtClean="0"/>
              <a:t>It’s synchronous. It has very little impact on the DML performance. It uses global (for all tables in the database) version control (BIGINT value). </a:t>
            </a:r>
            <a:r>
              <a:rPr lang="en-US" sz="2500" dirty="0"/>
              <a:t>It requires for a table being tracked for changes to have a PK.</a:t>
            </a:r>
            <a:r>
              <a:rPr lang="en-US" sz="2500" dirty="0" smtClean="0"/>
              <a:t/>
            </a:r>
            <a:br>
              <a:rPr lang="en-US" sz="2500" dirty="0" smtClean="0"/>
            </a:br>
            <a:r>
              <a:rPr lang="en-US" sz="2500" dirty="0"/>
              <a:t/>
            </a:r>
            <a:br>
              <a:rPr lang="en-US" sz="2500" dirty="0"/>
            </a:br>
            <a:r>
              <a:rPr lang="en-US" sz="2500" dirty="0" smtClean="0"/>
              <a:t>Example:</a:t>
            </a:r>
            <a:br>
              <a:rPr lang="en-US" sz="2500" dirty="0" smtClean="0"/>
            </a:br>
            <a:r>
              <a:rPr lang="en-US" sz="2500" dirty="0" smtClean="0"/>
              <a:t>ALTER DATABASE </a:t>
            </a:r>
            <a:r>
              <a:rPr lang="en-US" sz="2500" dirty="0" err="1" smtClean="0"/>
              <a:t>db_name</a:t>
            </a:r>
            <a:r>
              <a:rPr lang="en-US" sz="2500" dirty="0" smtClean="0"/>
              <a:t> SET CHANGE_TRACKING = ON (CHANGE_RETENTION = 3 DAYS, AUTO_CLEANUP = ON);</a:t>
            </a:r>
            <a:br>
              <a:rPr lang="en-US" sz="2500" dirty="0" smtClean="0"/>
            </a:br>
            <a:r>
              <a:rPr lang="en-US" sz="2500" dirty="0"/>
              <a:t/>
            </a:r>
            <a:br>
              <a:rPr lang="en-US" sz="2500" dirty="0"/>
            </a:br>
            <a:r>
              <a:rPr lang="en-US" sz="2500" dirty="0" smtClean="0"/>
              <a:t>-- Enable CT on each table you want to track the data changes on:</a:t>
            </a:r>
            <a:br>
              <a:rPr lang="en-US" sz="2500" dirty="0" smtClean="0"/>
            </a:br>
            <a:r>
              <a:rPr lang="en-US" sz="2500" dirty="0" smtClean="0"/>
              <a:t>ALTER TABLE tab1 ENABLE CHANGE_TRACKING WITH (TRACK_COLUMNS_UPDATED = OFF);</a:t>
            </a:r>
            <a:r>
              <a:rPr lang="en-US" sz="2800" dirty="0"/>
              <a:t/>
            </a:r>
            <a:br>
              <a:rPr lang="en-US" sz="2800" dirty="0"/>
            </a:br>
            <a:r>
              <a:rPr lang="en-US" sz="2800" dirty="0" smtClean="0"/>
              <a:t/>
            </a:r>
            <a:br>
              <a:rPr lang="en-US" sz="2800" dirty="0" smtClean="0"/>
            </a:br>
            <a:endParaRPr lang="en-US" sz="2500" dirty="0"/>
          </a:p>
        </p:txBody>
      </p:sp>
    </p:spTree>
    <p:extLst>
      <p:ext uri="{BB962C8B-B14F-4D97-AF65-F5344CB8AC3E}">
        <p14:creationId xmlns:p14="http://schemas.microsoft.com/office/powerpoint/2010/main" val="33176080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61872" y="6011186"/>
            <a:ext cx="9418320" cy="481054"/>
          </a:xfrm>
        </p:spPr>
        <p:txBody>
          <a:bodyPr/>
          <a:lstStyle/>
          <a:p>
            <a:r>
              <a:rPr lang="en-US" dirty="0" smtClean="0"/>
              <a:t>Prepared by Nogin Consultancy Inc. 2015</a:t>
            </a:r>
            <a:endParaRPr lang="en-US" dirty="0"/>
          </a:p>
        </p:txBody>
      </p:sp>
      <p:sp>
        <p:nvSpPr>
          <p:cNvPr id="4" name="Title 3"/>
          <p:cNvSpPr>
            <a:spLocks noGrp="1"/>
          </p:cNvSpPr>
          <p:nvPr>
            <p:ph type="ctrTitle"/>
          </p:nvPr>
        </p:nvSpPr>
        <p:spPr>
          <a:xfrm>
            <a:off x="1261872" y="55658"/>
            <a:ext cx="9418320" cy="5955527"/>
          </a:xfrm>
        </p:spPr>
        <p:txBody>
          <a:bodyPr>
            <a:normAutofit/>
          </a:bodyPr>
          <a:lstStyle/>
          <a:p>
            <a:r>
              <a:rPr lang="en-US" sz="2800" dirty="0" smtClean="0"/>
              <a:t>Change Tracking:</a:t>
            </a:r>
            <a:br>
              <a:rPr lang="en-US" sz="2800" dirty="0" smtClean="0"/>
            </a:br>
            <a:r>
              <a:rPr lang="en-US" sz="2800" dirty="0" smtClean="0"/>
              <a:t/>
            </a:r>
            <a:br>
              <a:rPr lang="en-US" sz="2800" dirty="0" smtClean="0"/>
            </a:br>
            <a:r>
              <a:rPr lang="en-US" sz="2800" dirty="0" smtClean="0">
                <a:hlinkClick r:id="rId2"/>
              </a:rPr>
              <a:t>CHANGETABLE </a:t>
            </a:r>
            <a:r>
              <a:rPr lang="en-US" sz="2800" dirty="0">
                <a:hlinkClick r:id="rId2"/>
              </a:rPr>
              <a:t>(CHANGES</a:t>
            </a:r>
            <a:r>
              <a:rPr lang="en-US" sz="2800" dirty="0" smtClean="0">
                <a:hlinkClick r:id="rId2"/>
              </a:rPr>
              <a:t>)</a:t>
            </a:r>
            <a:r>
              <a:rPr lang="en-US" sz="2800" dirty="0" smtClean="0"/>
              <a:t/>
            </a:r>
            <a:br>
              <a:rPr lang="en-US" sz="2800" dirty="0" smtClean="0"/>
            </a:br>
            <a:r>
              <a:rPr lang="en-US" sz="2800" dirty="0"/>
              <a:t>Returns tracking information for all changes to a table that have occurred since a specified version</a:t>
            </a:r>
            <a:r>
              <a:rPr lang="en-US" sz="2800" dirty="0" smtClean="0"/>
              <a:t>.</a:t>
            </a:r>
            <a:br>
              <a:rPr lang="en-US" sz="2800" dirty="0" smtClean="0"/>
            </a:br>
            <a:r>
              <a:rPr lang="en-US" sz="2800" dirty="0"/>
              <a:t/>
            </a:r>
            <a:br>
              <a:rPr lang="en-US" sz="2800" dirty="0"/>
            </a:br>
            <a:r>
              <a:rPr lang="en-US" sz="2800" dirty="0">
                <a:hlinkClick r:id="rId2"/>
              </a:rPr>
              <a:t>CHANGETABLE (VERSION</a:t>
            </a:r>
            <a:r>
              <a:rPr lang="en-US" sz="2800" dirty="0" smtClean="0">
                <a:hlinkClick r:id="rId2"/>
              </a:rPr>
              <a:t>)</a:t>
            </a:r>
            <a:r>
              <a:rPr lang="en-US" sz="2800" dirty="0" smtClean="0"/>
              <a:t/>
            </a:r>
            <a:br>
              <a:rPr lang="en-US" sz="2800" dirty="0" smtClean="0"/>
            </a:br>
            <a:r>
              <a:rPr lang="en-US" sz="2800" dirty="0"/>
              <a:t>Returns the latest change tracking information for a specified row.</a:t>
            </a:r>
            <a:br>
              <a:rPr lang="en-US" sz="2800" dirty="0"/>
            </a:br>
            <a:r>
              <a:rPr lang="en-US" sz="2800" dirty="0" smtClean="0"/>
              <a:t/>
            </a:r>
            <a:br>
              <a:rPr lang="en-US" sz="2800" dirty="0" smtClean="0"/>
            </a:br>
            <a:r>
              <a:rPr lang="en-US" sz="2800" dirty="0">
                <a:hlinkClick r:id="rId3"/>
              </a:rPr>
              <a:t>CHANGE_TRACKING_MIN_VALID_VERSION</a:t>
            </a:r>
            <a:r>
              <a:rPr lang="en-US" sz="2800" dirty="0" smtClean="0">
                <a:hlinkClick r:id="rId3"/>
              </a:rPr>
              <a:t>()</a:t>
            </a:r>
            <a:r>
              <a:rPr lang="en-US" sz="2800" dirty="0" smtClean="0"/>
              <a:t/>
            </a:r>
            <a:br>
              <a:rPr lang="en-US" sz="2800" dirty="0" smtClean="0"/>
            </a:br>
            <a:r>
              <a:rPr lang="en-US" sz="2800" dirty="0"/>
              <a:t>Returns the minimum version that is valid for use in obtaining change tracking information from the specified table when you are using the </a:t>
            </a:r>
            <a:r>
              <a:rPr lang="en-US" sz="2800" dirty="0" err="1">
                <a:hlinkClick r:id="rId2"/>
              </a:rPr>
              <a:t>CHANGETABLE</a:t>
            </a:r>
            <a:r>
              <a:rPr lang="en-US" sz="2800" dirty="0" err="1"/>
              <a:t>function</a:t>
            </a:r>
            <a:r>
              <a:rPr lang="en-US" sz="2800" dirty="0" smtClean="0"/>
              <a:t>.</a:t>
            </a:r>
            <a:br>
              <a:rPr lang="en-US" sz="2800" dirty="0" smtClean="0"/>
            </a:br>
            <a:r>
              <a:rPr lang="en-US" sz="2800" dirty="0" smtClean="0"/>
              <a:t/>
            </a:r>
            <a:br>
              <a:rPr lang="en-US" sz="2800" dirty="0" smtClean="0"/>
            </a:br>
            <a:endParaRPr lang="en-US" sz="2500" dirty="0"/>
          </a:p>
        </p:txBody>
      </p:sp>
    </p:spTree>
    <p:extLst>
      <p:ext uri="{BB962C8B-B14F-4D97-AF65-F5344CB8AC3E}">
        <p14:creationId xmlns:p14="http://schemas.microsoft.com/office/powerpoint/2010/main" val="39923622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61872" y="6011186"/>
            <a:ext cx="9418320" cy="481054"/>
          </a:xfrm>
        </p:spPr>
        <p:txBody>
          <a:bodyPr/>
          <a:lstStyle/>
          <a:p>
            <a:r>
              <a:rPr lang="en-US" dirty="0" smtClean="0"/>
              <a:t>Prepared by Nogin Consultancy Inc. 2015</a:t>
            </a:r>
            <a:endParaRPr lang="en-US" dirty="0"/>
          </a:p>
        </p:txBody>
      </p:sp>
      <p:sp>
        <p:nvSpPr>
          <p:cNvPr id="4" name="Title 3"/>
          <p:cNvSpPr>
            <a:spLocks noGrp="1"/>
          </p:cNvSpPr>
          <p:nvPr>
            <p:ph type="ctrTitle"/>
          </p:nvPr>
        </p:nvSpPr>
        <p:spPr>
          <a:xfrm>
            <a:off x="1261872" y="55658"/>
            <a:ext cx="9418320" cy="5955527"/>
          </a:xfrm>
        </p:spPr>
        <p:txBody>
          <a:bodyPr>
            <a:normAutofit/>
          </a:bodyPr>
          <a:lstStyle/>
          <a:p>
            <a:r>
              <a:rPr lang="en-US" sz="2800" dirty="0" smtClean="0"/>
              <a:t>Change Tracking:</a:t>
            </a:r>
            <a:br>
              <a:rPr lang="en-US" sz="2800" dirty="0" smtClean="0"/>
            </a:br>
            <a:r>
              <a:rPr lang="en-US" sz="2800" dirty="0" smtClean="0"/>
              <a:t/>
            </a:r>
            <a:br>
              <a:rPr lang="en-US" sz="2800" dirty="0" smtClean="0"/>
            </a:br>
            <a:r>
              <a:rPr lang="en-US" sz="2800" dirty="0" smtClean="0">
                <a:hlinkClick r:id="rId2"/>
              </a:rPr>
              <a:t>CHANGE_TRACKING_CURRENT_VERSION</a:t>
            </a:r>
            <a:r>
              <a:rPr lang="en-US" sz="2800" dirty="0" smtClean="0"/>
              <a:t/>
            </a:r>
            <a:br>
              <a:rPr lang="en-US" sz="2800" dirty="0" smtClean="0"/>
            </a:br>
            <a:r>
              <a:rPr lang="en-US" sz="2800" dirty="0"/>
              <a:t>Obtains a version that is associated with the last committed transaction. You can use this version the next time you enumerate changes by using CHANGETABLE</a:t>
            </a:r>
            <a:r>
              <a:rPr lang="en-US" sz="2800" dirty="0" smtClean="0"/>
              <a:t>.</a:t>
            </a:r>
            <a:br>
              <a:rPr lang="en-US" sz="2800" dirty="0" smtClean="0"/>
            </a:br>
            <a:r>
              <a:rPr lang="en-US" sz="2800" dirty="0"/>
              <a:t/>
            </a:r>
            <a:br>
              <a:rPr lang="en-US" sz="2800" dirty="0"/>
            </a:br>
            <a:r>
              <a:rPr lang="en-US" sz="2800" dirty="0" smtClean="0">
                <a:hlinkClick r:id="rId3"/>
              </a:rPr>
              <a:t>CHANGE_TRACKING_IS_COLUMN_IN_MASK</a:t>
            </a:r>
            <a:r>
              <a:rPr lang="en-US" sz="2800" dirty="0" smtClean="0"/>
              <a:t/>
            </a:r>
            <a:br>
              <a:rPr lang="en-US" sz="2800" dirty="0" smtClean="0"/>
            </a:br>
            <a:r>
              <a:rPr lang="en-US" sz="2800" dirty="0"/>
              <a:t>Interprets the SYS_CHANGE_COLUMNS value that is returned by the CHANGETABLE(CHANGES …) function</a:t>
            </a:r>
            <a:r>
              <a:rPr lang="en-US" sz="2800" dirty="0" smtClean="0"/>
              <a:t>.</a:t>
            </a:r>
            <a:br>
              <a:rPr lang="en-US" sz="2800" dirty="0" smtClean="0"/>
            </a:br>
            <a:r>
              <a:rPr lang="en-US" sz="2800" dirty="0"/>
              <a:t/>
            </a:r>
            <a:br>
              <a:rPr lang="en-US" sz="2800" dirty="0"/>
            </a:br>
            <a:r>
              <a:rPr lang="en-US" sz="2800" dirty="0">
                <a:hlinkClick r:id="rId4"/>
              </a:rPr>
              <a:t>WITH </a:t>
            </a:r>
            <a:r>
              <a:rPr lang="en-US" sz="2800" dirty="0" smtClean="0">
                <a:hlinkClick r:id="rId4"/>
              </a:rPr>
              <a:t>CHANGE_TRACKING_CONTEXT</a:t>
            </a:r>
            <a:r>
              <a:rPr lang="en-US" sz="2800" dirty="0" smtClean="0"/>
              <a:t/>
            </a:r>
            <a:br>
              <a:rPr lang="en-US" sz="2800" dirty="0" smtClean="0"/>
            </a:br>
            <a:r>
              <a:rPr lang="en-US" sz="2800" dirty="0"/>
              <a:t>Enables the specification of a change context, such as an originator ID, when an application changes data.</a:t>
            </a:r>
            <a:r>
              <a:rPr lang="en-US" sz="2800" dirty="0" smtClean="0"/>
              <a:t/>
            </a:r>
            <a:br>
              <a:rPr lang="en-US" sz="2800" dirty="0" smtClean="0"/>
            </a:br>
            <a:endParaRPr lang="en-US" sz="2500" dirty="0"/>
          </a:p>
        </p:txBody>
      </p:sp>
    </p:spTree>
    <p:extLst>
      <p:ext uri="{BB962C8B-B14F-4D97-AF65-F5344CB8AC3E}">
        <p14:creationId xmlns:p14="http://schemas.microsoft.com/office/powerpoint/2010/main" val="202897902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61872" y="6011186"/>
            <a:ext cx="9418320" cy="481054"/>
          </a:xfrm>
        </p:spPr>
        <p:txBody>
          <a:bodyPr/>
          <a:lstStyle/>
          <a:p>
            <a:r>
              <a:rPr lang="en-US" dirty="0" smtClean="0"/>
              <a:t>Prepared by Nogin Consultancy Inc. 2015</a:t>
            </a:r>
            <a:endParaRPr lang="en-US" dirty="0"/>
          </a:p>
        </p:txBody>
      </p:sp>
      <p:sp>
        <p:nvSpPr>
          <p:cNvPr id="4" name="Title 3"/>
          <p:cNvSpPr>
            <a:spLocks noGrp="1"/>
          </p:cNvSpPr>
          <p:nvPr>
            <p:ph type="ctrTitle"/>
          </p:nvPr>
        </p:nvSpPr>
        <p:spPr>
          <a:xfrm>
            <a:off x="1261872" y="55658"/>
            <a:ext cx="9418320" cy="5955527"/>
          </a:xfrm>
        </p:spPr>
        <p:txBody>
          <a:bodyPr>
            <a:normAutofit fontScale="90000"/>
          </a:bodyPr>
          <a:lstStyle/>
          <a:p>
            <a:r>
              <a:rPr lang="en-US" sz="2800" dirty="0" smtClean="0"/>
              <a:t>Change Tracking:</a:t>
            </a:r>
            <a:br>
              <a:rPr lang="en-US" sz="2800" dirty="0" smtClean="0"/>
            </a:br>
            <a:r>
              <a:rPr lang="en-US" sz="2800" dirty="0" smtClean="0"/>
              <a:t/>
            </a:r>
            <a:br>
              <a:rPr lang="en-US" sz="2800" dirty="0" smtClean="0"/>
            </a:br>
            <a:r>
              <a:rPr lang="en-US" sz="2800" dirty="0" smtClean="0"/>
              <a:t>The best way to get changes is to split queries into (Insert and Update) and separate for all Deletes like this:</a:t>
            </a:r>
            <a:br>
              <a:rPr lang="en-US" sz="2800" dirty="0" smtClean="0"/>
            </a:br>
            <a:r>
              <a:rPr lang="en-US" sz="2800" dirty="0" smtClean="0"/>
              <a:t/>
            </a:r>
            <a:br>
              <a:rPr lang="en-US" sz="2800" dirty="0" smtClean="0"/>
            </a:br>
            <a:r>
              <a:rPr lang="en-US" sz="2400" dirty="0"/>
              <a:t>DECLARE @</a:t>
            </a:r>
            <a:r>
              <a:rPr lang="en-US" sz="2400" dirty="0" err="1"/>
              <a:t>last_version_num</a:t>
            </a:r>
            <a:r>
              <a:rPr lang="en-US" sz="2400" dirty="0"/>
              <a:t> BIGINT = 14;</a:t>
            </a:r>
            <a:br>
              <a:rPr lang="en-US" sz="2400" dirty="0"/>
            </a:br>
            <a:r>
              <a:rPr lang="en-US" sz="2400" dirty="0"/>
              <a:t/>
            </a:r>
            <a:br>
              <a:rPr lang="en-US" sz="2400" dirty="0"/>
            </a:br>
            <a:r>
              <a:rPr lang="en-US" sz="2400" dirty="0"/>
              <a:t>SELECT  </a:t>
            </a:r>
            <a:r>
              <a:rPr lang="en-US" sz="2400" dirty="0" err="1"/>
              <a:t>ct.sys_change_version</a:t>
            </a:r>
            <a:r>
              <a:rPr lang="en-US" sz="2400" dirty="0"/>
              <a:t> ,</a:t>
            </a:r>
            <a:br>
              <a:rPr lang="en-US" sz="2400" dirty="0"/>
            </a:br>
            <a:r>
              <a:rPr lang="en-US" sz="2400" dirty="0"/>
              <a:t>        </a:t>
            </a:r>
            <a:r>
              <a:rPr lang="en-US" sz="2400" dirty="0" err="1"/>
              <a:t>ct.sys_change_operation</a:t>
            </a:r>
            <a:r>
              <a:rPr lang="en-US" sz="2400" dirty="0"/>
              <a:t> ,</a:t>
            </a:r>
            <a:br>
              <a:rPr lang="en-US" sz="2400" dirty="0"/>
            </a:br>
            <a:r>
              <a:rPr lang="en-US" sz="2400" dirty="0"/>
              <a:t>        tab</a:t>
            </a:r>
            <a:r>
              <a:rPr lang="en-US" sz="2400" dirty="0" smtClean="0"/>
              <a:t>.* FROM    </a:t>
            </a:r>
            <a:r>
              <a:rPr lang="en-US" sz="2400" dirty="0"/>
              <a:t>Orders tab</a:t>
            </a:r>
            <a:br>
              <a:rPr lang="en-US" sz="2400" dirty="0"/>
            </a:br>
            <a:r>
              <a:rPr lang="fr-FR" sz="2400" dirty="0"/>
              <a:t>INNER JOIN CHANGETABLE(CHANGES </a:t>
            </a:r>
            <a:r>
              <a:rPr lang="fr-FR" sz="2400" dirty="0" err="1"/>
              <a:t>Orders</a:t>
            </a:r>
            <a:r>
              <a:rPr lang="fr-FR" sz="2400" dirty="0"/>
              <a:t>, @</a:t>
            </a:r>
            <a:r>
              <a:rPr lang="fr-FR" sz="2400" dirty="0" err="1"/>
              <a:t>last_version_num</a:t>
            </a:r>
            <a:r>
              <a:rPr lang="fr-FR" sz="2400" dirty="0"/>
              <a:t>) </a:t>
            </a:r>
            <a:r>
              <a:rPr lang="fr-FR" sz="2400" dirty="0" smtClean="0"/>
              <a:t>ct </a:t>
            </a:r>
            <a:r>
              <a:rPr lang="en-US" sz="2400" dirty="0" smtClean="0"/>
              <a:t>  ON </a:t>
            </a:r>
            <a:r>
              <a:rPr lang="en-US" sz="2400" dirty="0" err="1"/>
              <a:t>ct.OrderID</a:t>
            </a:r>
            <a:r>
              <a:rPr lang="en-US" sz="2400" dirty="0"/>
              <a:t> = </a:t>
            </a:r>
            <a:r>
              <a:rPr lang="en-US" sz="2400" dirty="0" err="1"/>
              <a:t>tab.OrderID</a:t>
            </a:r>
            <a:r>
              <a:rPr lang="en-US" sz="2400" dirty="0"/>
              <a:t/>
            </a:r>
            <a:br>
              <a:rPr lang="en-US" sz="2400" dirty="0"/>
            </a:br>
            <a:r>
              <a:rPr lang="en-US" sz="2400" dirty="0"/>
              <a:t>           AND </a:t>
            </a:r>
            <a:r>
              <a:rPr lang="en-US" sz="2400" dirty="0" err="1"/>
              <a:t>ct.sys_change_operation</a:t>
            </a:r>
            <a:r>
              <a:rPr lang="en-US" sz="2400" dirty="0"/>
              <a:t> IN ( 'I', 'U' );</a:t>
            </a:r>
            <a:br>
              <a:rPr lang="en-US" sz="2400" dirty="0"/>
            </a:br>
            <a:r>
              <a:rPr lang="en-US" sz="2800" dirty="0" smtClean="0"/>
              <a:t/>
            </a:r>
            <a:br>
              <a:rPr lang="en-US" sz="2800" dirty="0" smtClean="0"/>
            </a:br>
            <a:r>
              <a:rPr lang="en-US" sz="2800" dirty="0" smtClean="0"/>
              <a:t/>
            </a:r>
            <a:br>
              <a:rPr lang="en-US" sz="2800" dirty="0" smtClean="0"/>
            </a:br>
            <a:r>
              <a:rPr lang="en-US" sz="2400" dirty="0"/>
              <a:t>SELECT  </a:t>
            </a:r>
            <a:r>
              <a:rPr lang="en-US" sz="2400" dirty="0" err="1"/>
              <a:t>ct.orderid</a:t>
            </a:r>
            <a:r>
              <a:rPr lang="en-US" sz="2400" dirty="0"/>
              <a:t> </a:t>
            </a:r>
            <a:r>
              <a:rPr lang="en-US" sz="2400" dirty="0" smtClean="0"/>
              <a:t>,  </a:t>
            </a:r>
            <a:r>
              <a:rPr lang="en-US" sz="2400" dirty="0" err="1"/>
              <a:t>ct.sys_change_version</a:t>
            </a:r>
            <a:r>
              <a:rPr lang="en-US" sz="2400" dirty="0"/>
              <a:t/>
            </a:r>
            <a:br>
              <a:rPr lang="en-US" sz="2400" dirty="0"/>
            </a:br>
            <a:r>
              <a:rPr lang="en-US" sz="2400" dirty="0"/>
              <a:t>FROM    CHANGETABLE(CHANGES Orders, @</a:t>
            </a:r>
            <a:r>
              <a:rPr lang="en-US" sz="2400" dirty="0" err="1"/>
              <a:t>last_version_num</a:t>
            </a:r>
            <a:r>
              <a:rPr lang="en-US" sz="2400" dirty="0"/>
              <a:t>) </a:t>
            </a:r>
            <a:r>
              <a:rPr lang="en-US" sz="2400" dirty="0" err="1"/>
              <a:t>ct</a:t>
            </a:r>
            <a:r>
              <a:rPr lang="en-US" sz="2400" dirty="0"/>
              <a:t/>
            </a:r>
            <a:br>
              <a:rPr lang="en-US" sz="2400" dirty="0"/>
            </a:br>
            <a:r>
              <a:rPr lang="en-US" sz="2400" dirty="0"/>
              <a:t>WHERE   </a:t>
            </a:r>
            <a:r>
              <a:rPr lang="en-US" sz="2400" dirty="0" err="1"/>
              <a:t>ct.sys_change_operation</a:t>
            </a:r>
            <a:r>
              <a:rPr lang="en-US" sz="2400" dirty="0"/>
              <a:t> = 'D</a:t>
            </a:r>
            <a:r>
              <a:rPr lang="en-US" sz="2400" dirty="0" smtClean="0"/>
              <a:t>';</a:t>
            </a:r>
            <a:r>
              <a:rPr lang="en-US" sz="2800" dirty="0" smtClean="0"/>
              <a:t/>
            </a:r>
            <a:br>
              <a:rPr lang="en-US" sz="2800" dirty="0" smtClean="0"/>
            </a:br>
            <a:endParaRPr lang="en-US" sz="2500" dirty="0"/>
          </a:p>
        </p:txBody>
      </p:sp>
    </p:spTree>
    <p:extLst>
      <p:ext uri="{BB962C8B-B14F-4D97-AF65-F5344CB8AC3E}">
        <p14:creationId xmlns:p14="http://schemas.microsoft.com/office/powerpoint/2010/main" val="26492834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61872" y="6011186"/>
            <a:ext cx="9418320" cy="481054"/>
          </a:xfrm>
        </p:spPr>
        <p:txBody>
          <a:bodyPr/>
          <a:lstStyle/>
          <a:p>
            <a:r>
              <a:rPr lang="en-US" dirty="0" smtClean="0"/>
              <a:t>Prepared by Nogin Consultancy Inc. 2015</a:t>
            </a:r>
            <a:endParaRPr lang="en-US" dirty="0"/>
          </a:p>
        </p:txBody>
      </p:sp>
      <p:sp>
        <p:nvSpPr>
          <p:cNvPr id="4" name="Title 3"/>
          <p:cNvSpPr>
            <a:spLocks noGrp="1"/>
          </p:cNvSpPr>
          <p:nvPr>
            <p:ph type="ctrTitle"/>
          </p:nvPr>
        </p:nvSpPr>
        <p:spPr>
          <a:xfrm>
            <a:off x="1261872" y="55658"/>
            <a:ext cx="9418320" cy="5955527"/>
          </a:xfrm>
        </p:spPr>
        <p:txBody>
          <a:bodyPr>
            <a:normAutofit/>
          </a:bodyPr>
          <a:lstStyle/>
          <a:p>
            <a:r>
              <a:rPr lang="en-US" sz="2800" dirty="0" smtClean="0"/>
              <a:t>Temp tables and Table Variables:</a:t>
            </a:r>
            <a:r>
              <a:rPr lang="en-US" sz="2800" dirty="0" smtClean="0"/>
              <a:t/>
            </a:r>
            <a:br>
              <a:rPr lang="en-US" sz="2800" dirty="0" smtClean="0"/>
            </a:br>
            <a:r>
              <a:rPr lang="en-US" sz="2800" dirty="0" smtClean="0"/>
              <a:t/>
            </a:r>
            <a:br>
              <a:rPr lang="en-US" sz="2800" dirty="0" smtClean="0"/>
            </a:br>
            <a:r>
              <a:rPr lang="en-US" sz="2800" dirty="0" smtClean="0"/>
              <a:t>See </a:t>
            </a:r>
            <a:r>
              <a:rPr lang="en-US" sz="2800" dirty="0"/>
              <a:t>the article: </a:t>
            </a:r>
            <a:r>
              <a:rPr lang="en-US" sz="2800" dirty="0">
                <a:hlinkClick r:id="rId2"/>
              </a:rPr>
              <a:t>http://</a:t>
            </a:r>
            <a:r>
              <a:rPr lang="en-US" sz="2800" dirty="0" smtClean="0">
                <a:hlinkClick r:id="rId2"/>
              </a:rPr>
              <a:t>dba.stackexchange.com/questions/16385/whats-the-difference-between-a-temp-table-and-table-variable-in-sql-server/16386#16386</a:t>
            </a:r>
            <a:r>
              <a:rPr lang="en-US" sz="2800" dirty="0" smtClean="0"/>
              <a:t/>
            </a:r>
            <a:br>
              <a:rPr lang="en-US" sz="2800" dirty="0" smtClean="0"/>
            </a:br>
            <a:r>
              <a:rPr lang="en-US" sz="2800" dirty="0" smtClean="0"/>
              <a:t>by Martin Smith</a:t>
            </a:r>
            <a:r>
              <a:rPr lang="en-US" sz="2800" dirty="0"/>
              <a:t/>
            </a:r>
            <a:br>
              <a:rPr lang="en-US" sz="2800" dirty="0"/>
            </a:br>
            <a:r>
              <a:rPr lang="en-US" sz="2800" dirty="0" smtClean="0"/>
              <a:t/>
            </a:r>
            <a:br>
              <a:rPr lang="en-US" sz="2800" dirty="0" smtClean="0"/>
            </a:br>
            <a:r>
              <a:rPr lang="en-US" sz="2800" dirty="0"/>
              <a:t/>
            </a:r>
            <a:br>
              <a:rPr lang="en-US" sz="2800" dirty="0"/>
            </a:br>
            <a:r>
              <a:rPr lang="en-US" sz="2800" dirty="0" smtClean="0"/>
              <a:t/>
            </a:r>
            <a:br>
              <a:rPr lang="en-US" sz="2800" dirty="0" smtClean="0"/>
            </a:br>
            <a:r>
              <a:rPr lang="en-US" sz="2800" dirty="0"/>
              <a:t/>
            </a:r>
            <a:br>
              <a:rPr lang="en-US" sz="2800" dirty="0"/>
            </a:br>
            <a:endParaRPr lang="en-US" sz="2500" dirty="0"/>
          </a:p>
        </p:txBody>
      </p:sp>
    </p:spTree>
    <p:extLst>
      <p:ext uri="{BB962C8B-B14F-4D97-AF65-F5344CB8AC3E}">
        <p14:creationId xmlns:p14="http://schemas.microsoft.com/office/powerpoint/2010/main" val="32616324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61872" y="6011186"/>
            <a:ext cx="9418320" cy="481054"/>
          </a:xfrm>
        </p:spPr>
        <p:txBody>
          <a:bodyPr/>
          <a:lstStyle/>
          <a:p>
            <a:r>
              <a:rPr lang="en-US" dirty="0" smtClean="0"/>
              <a:t>Prepared by Nogin Consultancy Inc. 2015</a:t>
            </a:r>
            <a:endParaRPr lang="en-US" dirty="0"/>
          </a:p>
        </p:txBody>
      </p:sp>
      <p:sp>
        <p:nvSpPr>
          <p:cNvPr id="4" name="Title 3"/>
          <p:cNvSpPr>
            <a:spLocks noGrp="1"/>
          </p:cNvSpPr>
          <p:nvPr>
            <p:ph type="ctrTitle"/>
          </p:nvPr>
        </p:nvSpPr>
        <p:spPr>
          <a:xfrm>
            <a:off x="1261871" y="55658"/>
            <a:ext cx="10816159" cy="5955527"/>
          </a:xfrm>
        </p:spPr>
        <p:txBody>
          <a:bodyPr>
            <a:normAutofit/>
          </a:bodyPr>
          <a:lstStyle/>
          <a:p>
            <a:r>
              <a:rPr lang="en-US" sz="1600" dirty="0" smtClean="0"/>
              <a:t/>
            </a:r>
            <a:br>
              <a:rPr lang="en-US" sz="1600" dirty="0" smtClean="0"/>
            </a:br>
            <a:r>
              <a:rPr lang="en-US" sz="1600" dirty="0" smtClean="0"/>
              <a:t>                                                                                          </a:t>
            </a:r>
            <a:r>
              <a:rPr lang="en-US" sz="4400" dirty="0" smtClean="0"/>
              <a:t>Q&amp;A</a:t>
            </a:r>
            <a:br>
              <a:rPr lang="en-US" sz="4400" dirty="0" smtClean="0"/>
            </a:br>
            <a:r>
              <a:rPr lang="en-US" sz="4400" dirty="0"/>
              <a:t/>
            </a:r>
            <a:br>
              <a:rPr lang="en-US" sz="4400" dirty="0"/>
            </a:br>
            <a:r>
              <a:rPr lang="en-US" sz="4400" dirty="0" smtClean="0"/>
              <a:t/>
            </a:r>
            <a:br>
              <a:rPr lang="en-US" sz="4400" dirty="0" smtClean="0"/>
            </a:br>
            <a:r>
              <a:rPr lang="en-US" sz="4400" dirty="0"/>
              <a:t/>
            </a:r>
            <a:br>
              <a:rPr lang="en-US" sz="4400" dirty="0"/>
            </a:br>
            <a:r>
              <a:rPr lang="en-US" sz="1400" dirty="0"/>
              <a:t/>
            </a:r>
            <a:br>
              <a:rPr lang="en-US" sz="1400" dirty="0"/>
            </a:br>
            <a:r>
              <a:rPr lang="en-US" sz="1400" dirty="0" smtClean="0"/>
              <a:t/>
            </a:r>
            <a:br>
              <a:rPr lang="en-US" sz="1400" dirty="0" smtClean="0"/>
            </a:br>
            <a:r>
              <a:rPr lang="en-US" sz="1400" dirty="0"/>
              <a:t/>
            </a:r>
            <a:br>
              <a:rPr lang="en-US" sz="1400" dirty="0"/>
            </a:br>
            <a:r>
              <a:rPr lang="en-US" sz="1400" dirty="0" smtClean="0"/>
              <a:t/>
            </a:r>
            <a:br>
              <a:rPr lang="en-US" sz="1400" dirty="0" smtClean="0"/>
            </a:br>
            <a:r>
              <a:rPr lang="en-US" sz="1600" dirty="0" smtClean="0"/>
              <a:t/>
            </a:r>
            <a:br>
              <a:rPr lang="en-US" sz="1600" dirty="0" smtClean="0"/>
            </a:br>
            <a:endParaRPr lang="en-US" sz="1600" dirty="0"/>
          </a:p>
        </p:txBody>
      </p:sp>
    </p:spTree>
    <p:extLst>
      <p:ext uri="{BB962C8B-B14F-4D97-AF65-F5344CB8AC3E}">
        <p14:creationId xmlns:p14="http://schemas.microsoft.com/office/powerpoint/2010/main" val="3650320038"/>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61872" y="6011186"/>
            <a:ext cx="9418320" cy="481054"/>
          </a:xfrm>
        </p:spPr>
        <p:txBody>
          <a:bodyPr/>
          <a:lstStyle/>
          <a:p>
            <a:r>
              <a:rPr lang="en-US" dirty="0" smtClean="0"/>
              <a:t>Prepared by Nogin Consultancy Inc. 2015</a:t>
            </a:r>
            <a:endParaRPr lang="en-US" dirty="0"/>
          </a:p>
        </p:txBody>
      </p:sp>
      <p:sp>
        <p:nvSpPr>
          <p:cNvPr id="4" name="Title 3"/>
          <p:cNvSpPr>
            <a:spLocks noGrp="1"/>
          </p:cNvSpPr>
          <p:nvPr>
            <p:ph type="ctrTitle"/>
          </p:nvPr>
        </p:nvSpPr>
        <p:spPr>
          <a:xfrm>
            <a:off x="1261871" y="55658"/>
            <a:ext cx="10816159" cy="5955527"/>
          </a:xfrm>
        </p:spPr>
        <p:txBody>
          <a:bodyPr>
            <a:normAutofit/>
          </a:bodyPr>
          <a:lstStyle/>
          <a:p>
            <a:r>
              <a:rPr lang="en-US" sz="1600" dirty="0" smtClean="0"/>
              <a:t/>
            </a:r>
            <a:br>
              <a:rPr lang="en-US" sz="1600" dirty="0" smtClean="0"/>
            </a:br>
            <a:r>
              <a:rPr lang="en-US" sz="1600" dirty="0" smtClean="0"/>
              <a:t>              </a:t>
            </a:r>
            <a:r>
              <a:rPr lang="en-US" sz="4400" dirty="0" smtClean="0"/>
              <a:t>About the author</a:t>
            </a:r>
            <a:br>
              <a:rPr lang="en-US" sz="4400" dirty="0" smtClean="0"/>
            </a:br>
            <a:r>
              <a:rPr lang="en-US" sz="4400" dirty="0" smtClean="0"/>
              <a:t/>
            </a:r>
            <a:br>
              <a:rPr lang="en-US" sz="4400" dirty="0" smtClean="0"/>
            </a:br>
            <a:r>
              <a:rPr lang="en-US" sz="1800" dirty="0" smtClean="0"/>
              <a:t>Yuri Nogin – President and principal architect at Nogin Consultancy Inc.</a:t>
            </a:r>
            <a:br>
              <a:rPr lang="en-US" sz="1800" dirty="0" smtClean="0"/>
            </a:br>
            <a:r>
              <a:rPr lang="en-US" sz="1800" dirty="0" smtClean="0"/>
              <a:t/>
            </a:r>
            <a:br>
              <a:rPr lang="en-US" sz="1800" dirty="0" smtClean="0"/>
            </a:br>
            <a:r>
              <a:rPr lang="en-US" sz="1800" dirty="0" smtClean="0"/>
              <a:t>Website: </a:t>
            </a:r>
            <a:r>
              <a:rPr lang="en-US" sz="1800" dirty="0" smtClean="0">
                <a:hlinkClick r:id="rId2"/>
              </a:rPr>
              <a:t>www.noginconsultancy.com</a:t>
            </a:r>
            <a:r>
              <a:rPr lang="en-US" sz="1800" dirty="0" smtClean="0"/>
              <a:t/>
            </a:r>
            <a:br>
              <a:rPr lang="en-US" sz="1800" dirty="0" smtClean="0"/>
            </a:br>
            <a:r>
              <a:rPr lang="en-US" sz="1800" dirty="0" smtClean="0"/>
              <a:t>email: </a:t>
            </a:r>
            <a:r>
              <a:rPr lang="en-US" sz="1800" dirty="0" smtClean="0">
                <a:hlinkClick r:id="rId3"/>
              </a:rPr>
              <a:t>info@noginconsultancy.com</a:t>
            </a:r>
            <a:r>
              <a:rPr lang="en-US" sz="1800" dirty="0" smtClean="0"/>
              <a:t/>
            </a:r>
            <a:br>
              <a:rPr lang="en-US" sz="1800" dirty="0" smtClean="0"/>
            </a:br>
            <a:r>
              <a:rPr lang="en-US" sz="1800" dirty="0" smtClean="0"/>
              <a:t>phone: +1 904 655 7495</a:t>
            </a:r>
            <a:r>
              <a:rPr lang="en-US" sz="4400" dirty="0" smtClean="0"/>
              <a:t/>
            </a:r>
            <a:br>
              <a:rPr lang="en-US" sz="4400" dirty="0" smtClean="0"/>
            </a:br>
            <a:r>
              <a:rPr lang="en-US" sz="4400" dirty="0"/>
              <a:t/>
            </a:r>
            <a:br>
              <a:rPr lang="en-US" sz="4400" dirty="0"/>
            </a:br>
            <a:r>
              <a:rPr lang="en-US" sz="4400" dirty="0" smtClean="0"/>
              <a:t/>
            </a:r>
            <a:br>
              <a:rPr lang="en-US" sz="4400" dirty="0" smtClean="0"/>
            </a:br>
            <a:r>
              <a:rPr lang="en-US" sz="4400" dirty="0"/>
              <a:t/>
            </a:r>
            <a:br>
              <a:rPr lang="en-US" sz="4400" dirty="0"/>
            </a:br>
            <a:r>
              <a:rPr lang="en-US" sz="1400" dirty="0"/>
              <a:t/>
            </a:r>
            <a:br>
              <a:rPr lang="en-US" sz="1400" dirty="0"/>
            </a:br>
            <a:r>
              <a:rPr lang="en-US" sz="1400" dirty="0" smtClean="0"/>
              <a:t/>
            </a:r>
            <a:br>
              <a:rPr lang="en-US" sz="1400" dirty="0" smtClean="0"/>
            </a:br>
            <a:r>
              <a:rPr lang="en-US" sz="1400" dirty="0"/>
              <a:t/>
            </a:r>
            <a:br>
              <a:rPr lang="en-US" sz="1400" dirty="0"/>
            </a:br>
            <a:r>
              <a:rPr lang="en-US" sz="1400" dirty="0" smtClean="0"/>
              <a:t/>
            </a:r>
            <a:br>
              <a:rPr lang="en-US" sz="1400" dirty="0" smtClean="0"/>
            </a:br>
            <a:r>
              <a:rPr lang="en-US" sz="1600" dirty="0" smtClean="0"/>
              <a:t/>
            </a:r>
            <a:br>
              <a:rPr lang="en-US" sz="1600" dirty="0" smtClean="0"/>
            </a:br>
            <a:endParaRPr lang="en-US" sz="1600" dirty="0"/>
          </a:p>
        </p:txBody>
      </p:sp>
    </p:spTree>
    <p:extLst>
      <p:ext uri="{BB962C8B-B14F-4D97-AF65-F5344CB8AC3E}">
        <p14:creationId xmlns:p14="http://schemas.microsoft.com/office/powerpoint/2010/main" val="1616378996"/>
      </p:ext>
    </p:extLst>
  </p:cSld>
  <p:clrMapOvr>
    <a:masterClrMapping/>
  </p:clrMapOvr>
  <p:transition spd="slow">
    <p:pull/>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61872" y="6011186"/>
            <a:ext cx="9418320" cy="481054"/>
          </a:xfrm>
        </p:spPr>
        <p:txBody>
          <a:bodyPr/>
          <a:lstStyle/>
          <a:p>
            <a:r>
              <a:rPr lang="en-US" dirty="0" smtClean="0"/>
              <a:t>Prepared by Nogin Consultancy Inc. 2015</a:t>
            </a:r>
            <a:endParaRPr lang="en-US" dirty="0"/>
          </a:p>
        </p:txBody>
      </p:sp>
      <p:sp>
        <p:nvSpPr>
          <p:cNvPr id="4" name="Title 3"/>
          <p:cNvSpPr>
            <a:spLocks noGrp="1"/>
          </p:cNvSpPr>
          <p:nvPr>
            <p:ph type="ctrTitle"/>
          </p:nvPr>
        </p:nvSpPr>
        <p:spPr>
          <a:xfrm>
            <a:off x="1261872" y="55658"/>
            <a:ext cx="9418320" cy="5955527"/>
          </a:xfrm>
        </p:spPr>
        <p:txBody>
          <a:bodyPr>
            <a:normAutofit fontScale="90000"/>
          </a:bodyPr>
          <a:lstStyle/>
          <a:p>
            <a:r>
              <a:rPr lang="en-US" sz="2800" dirty="0" smtClean="0"/>
              <a:t>Let’s review the SQL Server Index types:</a:t>
            </a:r>
            <a:br>
              <a:rPr lang="en-US" sz="2800" dirty="0" smtClean="0"/>
            </a:br>
            <a:r>
              <a:rPr lang="en-US" sz="2800" dirty="0" smtClean="0"/>
              <a:t/>
            </a:r>
            <a:br>
              <a:rPr lang="en-US" sz="2800" dirty="0" smtClean="0"/>
            </a:br>
            <a:r>
              <a:rPr lang="en-US" sz="2800" dirty="0" smtClean="0"/>
              <a:t>1) Clustered: </a:t>
            </a:r>
            <a:r>
              <a:rPr lang="en-US" sz="2800" dirty="0"/>
              <a:t>A clustered index sorts and stores the data rows of the table or view in order based on the clustered index key. The clustered index is implemented as a B-tree index structure that supports fast retrieval of the rows, based on their clustered index key values</a:t>
            </a:r>
            <a:r>
              <a:rPr lang="en-US" sz="2800" dirty="0" smtClean="0"/>
              <a:t>.</a:t>
            </a:r>
            <a:br>
              <a:rPr lang="en-US" sz="2800" dirty="0" smtClean="0"/>
            </a:br>
            <a:r>
              <a:rPr lang="en-US" sz="2800" dirty="0" smtClean="0"/>
              <a:t/>
            </a:r>
            <a:br>
              <a:rPr lang="en-US" sz="2800" dirty="0" smtClean="0"/>
            </a:br>
            <a:r>
              <a:rPr lang="en-US" sz="2800" dirty="0" smtClean="0"/>
              <a:t>2) </a:t>
            </a:r>
            <a:r>
              <a:rPr lang="en-US" sz="2800" dirty="0" err="1" smtClean="0"/>
              <a:t>Nonclustered</a:t>
            </a:r>
            <a:r>
              <a:rPr lang="en-US" sz="2800" dirty="0" smtClean="0"/>
              <a:t>: </a:t>
            </a:r>
            <a:r>
              <a:rPr lang="en-US" sz="2800" dirty="0"/>
              <a:t>A </a:t>
            </a:r>
            <a:r>
              <a:rPr lang="en-US" sz="2800" dirty="0" err="1"/>
              <a:t>nonclustered</a:t>
            </a:r>
            <a:r>
              <a:rPr lang="en-US" sz="2800" dirty="0"/>
              <a:t> index can be defined on a table or view with a clustered index or on a heap. Each index row in the </a:t>
            </a:r>
            <a:r>
              <a:rPr lang="en-US" sz="2800" dirty="0" err="1"/>
              <a:t>nonclustered</a:t>
            </a:r>
            <a:r>
              <a:rPr lang="en-US" sz="2800" dirty="0"/>
              <a:t> index contains the </a:t>
            </a:r>
            <a:r>
              <a:rPr lang="en-US" sz="2800" dirty="0" err="1"/>
              <a:t>nonclustered</a:t>
            </a:r>
            <a:r>
              <a:rPr lang="en-US" sz="2800" dirty="0"/>
              <a:t> key value and a row locator. This locator points to the data row in the clustered index or heap having the key value. The rows in the index are stored in the order of the index key values, but the data rows are not guaranteed to be in any particular order unless a clustered index is created on the table</a:t>
            </a:r>
            <a:r>
              <a:rPr lang="en-US" sz="2800" dirty="0" smtClean="0"/>
              <a:t>.</a:t>
            </a:r>
            <a:r>
              <a:rPr lang="en-US" sz="2800" dirty="0"/>
              <a:t/>
            </a:r>
            <a:br>
              <a:rPr lang="en-US" sz="2800" dirty="0"/>
            </a:br>
            <a:r>
              <a:rPr lang="en-US" sz="2800" dirty="0" smtClean="0"/>
              <a:t> </a:t>
            </a:r>
            <a:endParaRPr lang="en-US" sz="2800" dirty="0"/>
          </a:p>
        </p:txBody>
      </p:sp>
    </p:spTree>
    <p:extLst>
      <p:ext uri="{BB962C8B-B14F-4D97-AF65-F5344CB8AC3E}">
        <p14:creationId xmlns:p14="http://schemas.microsoft.com/office/powerpoint/2010/main" val="991324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61872" y="6011186"/>
            <a:ext cx="9418320" cy="481054"/>
          </a:xfrm>
        </p:spPr>
        <p:txBody>
          <a:bodyPr/>
          <a:lstStyle/>
          <a:p>
            <a:r>
              <a:rPr lang="en-US" dirty="0" smtClean="0"/>
              <a:t>Prepared by Nogin Consultancy Inc. 2015</a:t>
            </a:r>
            <a:endParaRPr lang="en-US" dirty="0"/>
          </a:p>
        </p:txBody>
      </p:sp>
      <p:sp>
        <p:nvSpPr>
          <p:cNvPr id="4" name="Title 3"/>
          <p:cNvSpPr>
            <a:spLocks noGrp="1"/>
          </p:cNvSpPr>
          <p:nvPr>
            <p:ph type="ctrTitle"/>
          </p:nvPr>
        </p:nvSpPr>
        <p:spPr>
          <a:xfrm>
            <a:off x="1261872" y="55658"/>
            <a:ext cx="9418320" cy="5955527"/>
          </a:xfrm>
        </p:spPr>
        <p:txBody>
          <a:bodyPr>
            <a:normAutofit/>
          </a:bodyPr>
          <a:lstStyle/>
          <a:p>
            <a:r>
              <a:rPr lang="en-US" sz="2800" dirty="0" smtClean="0"/>
              <a:t>Let’s review the SQL Server Index types:</a:t>
            </a:r>
            <a:br>
              <a:rPr lang="en-US" sz="2800" dirty="0" smtClean="0"/>
            </a:br>
            <a:r>
              <a:rPr lang="en-US" sz="2800" dirty="0" smtClean="0"/>
              <a:t/>
            </a:r>
            <a:br>
              <a:rPr lang="en-US" sz="2800" dirty="0" smtClean="0"/>
            </a:br>
            <a:r>
              <a:rPr lang="en-US" sz="2500" dirty="0" smtClean="0"/>
              <a:t>3) Unique: </a:t>
            </a:r>
            <a:r>
              <a:rPr lang="en-US" sz="2500" dirty="0"/>
              <a:t>A unique index ensures that the index key contains no duplicate values and therefore every row in the table or view is in some way </a:t>
            </a:r>
            <a:r>
              <a:rPr lang="en-US" sz="2500" dirty="0" smtClean="0"/>
              <a:t>unique. Uniqueness </a:t>
            </a:r>
            <a:r>
              <a:rPr lang="en-US" sz="2500" dirty="0"/>
              <a:t>can be a property of both clustered and </a:t>
            </a:r>
            <a:r>
              <a:rPr lang="en-US" sz="2500" dirty="0" err="1"/>
              <a:t>nonclustered</a:t>
            </a:r>
            <a:r>
              <a:rPr lang="en-US" sz="2500" dirty="0"/>
              <a:t> indexes.</a:t>
            </a:r>
            <a:br>
              <a:rPr lang="en-US" sz="2500" dirty="0"/>
            </a:br>
            <a:r>
              <a:rPr lang="en-US" sz="2800" dirty="0" smtClean="0"/>
              <a:t/>
            </a:r>
            <a:br>
              <a:rPr lang="en-US" sz="2800" dirty="0" smtClean="0"/>
            </a:br>
            <a:r>
              <a:rPr lang="en-US" sz="2500" dirty="0" smtClean="0"/>
              <a:t>4) </a:t>
            </a:r>
            <a:r>
              <a:rPr lang="en-US" sz="2500" dirty="0"/>
              <a:t>Index with included columns</a:t>
            </a:r>
            <a:r>
              <a:rPr lang="en-US" sz="2500" dirty="0" smtClean="0"/>
              <a:t>: </a:t>
            </a:r>
            <a:r>
              <a:rPr lang="en-US" sz="2500" dirty="0"/>
              <a:t>A </a:t>
            </a:r>
            <a:r>
              <a:rPr lang="en-US" sz="2500" dirty="0" err="1"/>
              <a:t>nonclustered</a:t>
            </a:r>
            <a:r>
              <a:rPr lang="en-US" sz="2500" dirty="0"/>
              <a:t> index that is extended to include </a:t>
            </a:r>
            <a:r>
              <a:rPr lang="en-US" sz="2500" dirty="0" err="1"/>
              <a:t>nonkey</a:t>
            </a:r>
            <a:r>
              <a:rPr lang="en-US" sz="2500" dirty="0"/>
              <a:t> columns in addition to the key columns</a:t>
            </a:r>
            <a:r>
              <a:rPr lang="en-US" sz="2500" dirty="0" smtClean="0"/>
              <a:t>.</a:t>
            </a:r>
            <a:br>
              <a:rPr lang="en-US" sz="2500" dirty="0" smtClean="0"/>
            </a:br>
            <a:r>
              <a:rPr lang="en-US" sz="2500" dirty="0" smtClean="0"/>
              <a:t/>
            </a:r>
            <a:br>
              <a:rPr lang="en-US" sz="2500" dirty="0" smtClean="0"/>
            </a:br>
            <a:r>
              <a:rPr lang="en-US" sz="2500" dirty="0" smtClean="0"/>
              <a:t>5) </a:t>
            </a:r>
            <a:r>
              <a:rPr lang="en-US" sz="2500" dirty="0"/>
              <a:t>Index on computed </a:t>
            </a:r>
            <a:r>
              <a:rPr lang="en-US" sz="2500" dirty="0" smtClean="0"/>
              <a:t>columns: </a:t>
            </a:r>
            <a:r>
              <a:rPr lang="en-US" sz="2500" dirty="0"/>
              <a:t>An index on a column that is derived from the value of one or more other columns, or certain deterministic inputs.</a:t>
            </a:r>
            <a:br>
              <a:rPr lang="en-US" sz="2500" dirty="0"/>
            </a:br>
            <a:endParaRPr lang="en-US" sz="2500" dirty="0"/>
          </a:p>
        </p:txBody>
      </p:sp>
    </p:spTree>
    <p:extLst>
      <p:ext uri="{BB962C8B-B14F-4D97-AF65-F5344CB8AC3E}">
        <p14:creationId xmlns:p14="http://schemas.microsoft.com/office/powerpoint/2010/main" val="39367063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61872" y="6011186"/>
            <a:ext cx="9418320" cy="481054"/>
          </a:xfrm>
        </p:spPr>
        <p:txBody>
          <a:bodyPr/>
          <a:lstStyle/>
          <a:p>
            <a:r>
              <a:rPr lang="en-US" dirty="0" smtClean="0"/>
              <a:t>Prepared by Nogin Consultancy Inc. 2015</a:t>
            </a:r>
            <a:endParaRPr lang="en-US" dirty="0"/>
          </a:p>
        </p:txBody>
      </p:sp>
      <p:sp>
        <p:nvSpPr>
          <p:cNvPr id="4" name="Title 3"/>
          <p:cNvSpPr>
            <a:spLocks noGrp="1"/>
          </p:cNvSpPr>
          <p:nvPr>
            <p:ph type="ctrTitle"/>
          </p:nvPr>
        </p:nvSpPr>
        <p:spPr>
          <a:xfrm>
            <a:off x="1261872" y="55658"/>
            <a:ext cx="9418320" cy="5955527"/>
          </a:xfrm>
        </p:spPr>
        <p:txBody>
          <a:bodyPr>
            <a:normAutofit/>
          </a:bodyPr>
          <a:lstStyle/>
          <a:p>
            <a:r>
              <a:rPr lang="en-US" sz="2800" dirty="0" smtClean="0"/>
              <a:t>Let’s review the SQL Server Index types:</a:t>
            </a:r>
            <a:br>
              <a:rPr lang="en-US" sz="2800" dirty="0" smtClean="0"/>
            </a:br>
            <a:r>
              <a:rPr lang="en-US" sz="2800" dirty="0" smtClean="0"/>
              <a:t/>
            </a:r>
            <a:br>
              <a:rPr lang="en-US" sz="2800" dirty="0" smtClean="0"/>
            </a:br>
            <a:r>
              <a:rPr lang="en-US" sz="2500" dirty="0" smtClean="0"/>
              <a:t>6) </a:t>
            </a:r>
            <a:r>
              <a:rPr lang="en-US" sz="2800" dirty="0"/>
              <a:t>Filtered</a:t>
            </a:r>
            <a:r>
              <a:rPr lang="en-US" sz="2500" dirty="0" smtClean="0"/>
              <a:t>: </a:t>
            </a:r>
            <a:r>
              <a:rPr lang="en-US" sz="2800" dirty="0"/>
              <a:t>An optimized </a:t>
            </a:r>
            <a:r>
              <a:rPr lang="en-US" sz="2800" dirty="0" err="1"/>
              <a:t>nonclustered</a:t>
            </a:r>
            <a:r>
              <a:rPr lang="en-US" sz="2800" dirty="0"/>
              <a:t> index, especially suited to cover queries that select from a well-defined subset of data. It uses a filter predicate to index a portion of rows in the table. A well-designed filtered index can improve query performance, reduce index maintenance costs, and reduce index storage costs compared with full-table indexes</a:t>
            </a:r>
            <a:r>
              <a:rPr lang="en-US" sz="2800" dirty="0" smtClean="0"/>
              <a:t>.</a:t>
            </a:r>
            <a:br>
              <a:rPr lang="en-US" sz="2800" dirty="0" smtClean="0"/>
            </a:br>
            <a:r>
              <a:rPr lang="en-US" sz="2800" dirty="0"/>
              <a:t/>
            </a:r>
            <a:br>
              <a:rPr lang="en-US" sz="2800" dirty="0"/>
            </a:br>
            <a:r>
              <a:rPr lang="en-US" sz="2800" dirty="0" smtClean="0"/>
              <a:t/>
            </a:r>
            <a:br>
              <a:rPr lang="en-US" sz="2800" dirty="0" smtClean="0"/>
            </a:br>
            <a:r>
              <a:rPr lang="en-US" sz="2800" dirty="0"/>
              <a:t/>
            </a:r>
            <a:br>
              <a:rPr lang="en-US" sz="2800" dirty="0"/>
            </a:br>
            <a:r>
              <a:rPr lang="en-US" sz="2800" dirty="0" smtClean="0"/>
              <a:t/>
            </a:r>
            <a:br>
              <a:rPr lang="en-US" sz="2800" dirty="0" smtClean="0"/>
            </a:br>
            <a:endParaRPr lang="en-US" sz="2500" dirty="0"/>
          </a:p>
        </p:txBody>
      </p:sp>
    </p:spTree>
    <p:extLst>
      <p:ext uri="{BB962C8B-B14F-4D97-AF65-F5344CB8AC3E}">
        <p14:creationId xmlns:p14="http://schemas.microsoft.com/office/powerpoint/2010/main" val="20204636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61872" y="6011186"/>
            <a:ext cx="9418320" cy="481054"/>
          </a:xfrm>
        </p:spPr>
        <p:txBody>
          <a:bodyPr/>
          <a:lstStyle/>
          <a:p>
            <a:r>
              <a:rPr lang="en-US" dirty="0" smtClean="0"/>
              <a:t>Prepared by Nogin Consultancy Inc. 2015</a:t>
            </a:r>
            <a:endParaRPr lang="en-US" dirty="0"/>
          </a:p>
        </p:txBody>
      </p:sp>
      <p:sp>
        <p:nvSpPr>
          <p:cNvPr id="4" name="Title 3"/>
          <p:cNvSpPr>
            <a:spLocks noGrp="1"/>
          </p:cNvSpPr>
          <p:nvPr>
            <p:ph type="ctrTitle"/>
          </p:nvPr>
        </p:nvSpPr>
        <p:spPr>
          <a:xfrm>
            <a:off x="1261872" y="55658"/>
            <a:ext cx="9418320" cy="5955527"/>
          </a:xfrm>
        </p:spPr>
        <p:txBody>
          <a:bodyPr>
            <a:normAutofit fontScale="90000"/>
          </a:bodyPr>
          <a:lstStyle/>
          <a:p>
            <a:r>
              <a:rPr lang="en-US" sz="2800" dirty="0" smtClean="0"/>
              <a:t/>
            </a:r>
            <a:br>
              <a:rPr lang="en-US" sz="2800" dirty="0" smtClean="0"/>
            </a:br>
            <a:r>
              <a:rPr lang="en-US" sz="2800" dirty="0" smtClean="0"/>
              <a:t/>
            </a:r>
            <a:br>
              <a:rPr lang="en-US" sz="2800" dirty="0" smtClean="0"/>
            </a:br>
            <a:r>
              <a:rPr lang="en-US" sz="2800" dirty="0" smtClean="0"/>
              <a:t>Special types:</a:t>
            </a:r>
            <a:br>
              <a:rPr lang="en-US" sz="2800" dirty="0" smtClean="0"/>
            </a:br>
            <a:r>
              <a:rPr lang="en-US" sz="2800" dirty="0" smtClean="0"/>
              <a:t/>
            </a:r>
            <a:br>
              <a:rPr lang="en-US" sz="2800" dirty="0" smtClean="0"/>
            </a:br>
            <a:r>
              <a:rPr lang="en-US" sz="2500" dirty="0" smtClean="0"/>
              <a:t>1) </a:t>
            </a:r>
            <a:r>
              <a:rPr lang="en-US" sz="2500" dirty="0"/>
              <a:t>Hash</a:t>
            </a:r>
            <a:r>
              <a:rPr lang="en-US" sz="2500" dirty="0" smtClean="0"/>
              <a:t>: </a:t>
            </a:r>
            <a:r>
              <a:rPr lang="en-US" sz="2500" dirty="0"/>
              <a:t>With a hash index, data is accessed through an in-memory hash table. Hash indexes consume a fixed amount of memory, which is a function of the bucket count</a:t>
            </a:r>
            <a:r>
              <a:rPr lang="en-US" sz="2500" dirty="0" smtClean="0"/>
              <a:t>.</a:t>
            </a:r>
            <a:br>
              <a:rPr lang="en-US" sz="2500" dirty="0" smtClean="0"/>
            </a:br>
            <a:r>
              <a:rPr lang="en-US" sz="2500" dirty="0" smtClean="0"/>
              <a:t/>
            </a:r>
            <a:br>
              <a:rPr lang="en-US" sz="2500" dirty="0" smtClean="0"/>
            </a:br>
            <a:r>
              <a:rPr lang="en-US" sz="2500" dirty="0" smtClean="0"/>
              <a:t>2) </a:t>
            </a:r>
            <a:r>
              <a:rPr lang="en-US" sz="2500" dirty="0" err="1"/>
              <a:t>Columnstore</a:t>
            </a:r>
            <a:r>
              <a:rPr lang="en-US" sz="2500" dirty="0" smtClean="0"/>
              <a:t>: </a:t>
            </a:r>
            <a:r>
              <a:rPr lang="en-US" sz="2800" dirty="0"/>
              <a:t>An in-memory </a:t>
            </a:r>
            <a:r>
              <a:rPr lang="en-US" sz="2800" dirty="0" err="1"/>
              <a:t>columnstore</a:t>
            </a:r>
            <a:r>
              <a:rPr lang="en-US" sz="2800" dirty="0"/>
              <a:t> index stores and manages data by using column-based data storage and column-based query processing.</a:t>
            </a:r>
            <a:br>
              <a:rPr lang="en-US" sz="2800" dirty="0"/>
            </a:br>
            <a:r>
              <a:rPr lang="en-US" sz="2800" dirty="0" err="1"/>
              <a:t>Columnstore</a:t>
            </a:r>
            <a:r>
              <a:rPr lang="en-US" sz="2800" dirty="0"/>
              <a:t> indexes work well for data warehousing workloads that primarily perform bulk loads and read-only queries. Use the </a:t>
            </a:r>
            <a:r>
              <a:rPr lang="en-US" sz="2800" dirty="0" err="1"/>
              <a:t>columnstore</a:t>
            </a:r>
            <a:r>
              <a:rPr lang="en-US" sz="2800" dirty="0"/>
              <a:t> index to achieve up to</a:t>
            </a:r>
            <a:r>
              <a:rPr lang="en-US" sz="2800" b="1" dirty="0"/>
              <a:t>10x query performance</a:t>
            </a:r>
            <a:r>
              <a:rPr lang="en-US" sz="2800" dirty="0"/>
              <a:t> gains over traditional row-oriented storage, and up to </a:t>
            </a:r>
            <a:r>
              <a:rPr lang="en-US" sz="2800" b="1" dirty="0"/>
              <a:t>7x data compression</a:t>
            </a:r>
            <a:r>
              <a:rPr lang="en-US" sz="2800" dirty="0"/>
              <a:t> over the uncompressed data size.</a:t>
            </a:r>
            <a:br>
              <a:rPr lang="en-US" sz="2800" dirty="0"/>
            </a:br>
            <a:r>
              <a:rPr lang="en-US" sz="2800" dirty="0" smtClean="0"/>
              <a:t/>
            </a:r>
            <a:br>
              <a:rPr lang="en-US" sz="2800" dirty="0" smtClean="0"/>
            </a:br>
            <a:r>
              <a:rPr lang="en-US" sz="2800" dirty="0" smtClean="0"/>
              <a:t>3) </a:t>
            </a:r>
            <a:r>
              <a:rPr lang="en-US" sz="2800" dirty="0"/>
              <a:t>XML</a:t>
            </a:r>
            <a:r>
              <a:rPr lang="en-US" sz="2800" dirty="0" smtClean="0"/>
              <a:t>: </a:t>
            </a:r>
            <a:r>
              <a:rPr lang="en-US" sz="2400" dirty="0"/>
              <a:t>A shredded, and persisted, representation of the XML binary large objects (BLOBs) in the </a:t>
            </a:r>
            <a:r>
              <a:rPr lang="en-US" sz="2400" b="1" dirty="0"/>
              <a:t>xml</a:t>
            </a:r>
            <a:r>
              <a:rPr lang="en-US" sz="2400" dirty="0"/>
              <a:t> data type column.</a:t>
            </a:r>
            <a:r>
              <a:rPr lang="en-US" sz="2500" dirty="0"/>
              <a:t/>
            </a:r>
            <a:br>
              <a:rPr lang="en-US" sz="2500" dirty="0"/>
            </a:br>
            <a:endParaRPr lang="en-US" sz="2500" dirty="0"/>
          </a:p>
        </p:txBody>
      </p:sp>
    </p:spTree>
    <p:extLst>
      <p:ext uri="{BB962C8B-B14F-4D97-AF65-F5344CB8AC3E}">
        <p14:creationId xmlns:p14="http://schemas.microsoft.com/office/powerpoint/2010/main" val="16222885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61872" y="6011186"/>
            <a:ext cx="9418320" cy="481054"/>
          </a:xfrm>
        </p:spPr>
        <p:txBody>
          <a:bodyPr/>
          <a:lstStyle/>
          <a:p>
            <a:r>
              <a:rPr lang="en-US" dirty="0" smtClean="0"/>
              <a:t>Prepared by Nogin Consultancy Inc. 2015</a:t>
            </a:r>
            <a:endParaRPr lang="en-US" dirty="0"/>
          </a:p>
        </p:txBody>
      </p:sp>
      <p:sp>
        <p:nvSpPr>
          <p:cNvPr id="4" name="Title 3"/>
          <p:cNvSpPr>
            <a:spLocks noGrp="1"/>
          </p:cNvSpPr>
          <p:nvPr>
            <p:ph type="ctrTitle"/>
          </p:nvPr>
        </p:nvSpPr>
        <p:spPr>
          <a:xfrm>
            <a:off x="1261872" y="55658"/>
            <a:ext cx="9418320" cy="5955527"/>
          </a:xfrm>
        </p:spPr>
        <p:txBody>
          <a:bodyPr>
            <a:normAutofit/>
          </a:bodyPr>
          <a:lstStyle/>
          <a:p>
            <a:r>
              <a:rPr lang="en-US" sz="2800" dirty="0" smtClean="0"/>
              <a:t/>
            </a:r>
            <a:br>
              <a:rPr lang="en-US" sz="2800" dirty="0" smtClean="0"/>
            </a:br>
            <a:r>
              <a:rPr lang="en-US" sz="2800" dirty="0" smtClean="0"/>
              <a:t/>
            </a:r>
            <a:br>
              <a:rPr lang="en-US" sz="2800" dirty="0" smtClean="0"/>
            </a:br>
            <a:r>
              <a:rPr lang="en-US" sz="2800" dirty="0" smtClean="0"/>
              <a:t>Special types:</a:t>
            </a:r>
            <a:br>
              <a:rPr lang="en-US" sz="2800" dirty="0" smtClean="0"/>
            </a:br>
            <a:r>
              <a:rPr lang="en-US" sz="2800" dirty="0" smtClean="0"/>
              <a:t/>
            </a:r>
            <a:br>
              <a:rPr lang="en-US" sz="2800" dirty="0" smtClean="0"/>
            </a:br>
            <a:r>
              <a:rPr lang="en-US" sz="2800" dirty="0"/>
              <a:t>4</a:t>
            </a:r>
            <a:r>
              <a:rPr lang="en-US" sz="2800" dirty="0" smtClean="0"/>
              <a:t>) </a:t>
            </a:r>
            <a:r>
              <a:rPr lang="en-US" sz="2800" dirty="0"/>
              <a:t>Spatial</a:t>
            </a:r>
            <a:r>
              <a:rPr lang="en-US" sz="2800" dirty="0" smtClean="0"/>
              <a:t>: </a:t>
            </a:r>
            <a:r>
              <a:rPr lang="en-US" sz="2800" dirty="0"/>
              <a:t>A spatial index provides the ability to perform certain operations more efficiently on spatial objects (</a:t>
            </a:r>
            <a:r>
              <a:rPr lang="en-US" sz="2800" i="1" dirty="0"/>
              <a:t>spatial data</a:t>
            </a:r>
            <a:r>
              <a:rPr lang="en-US" sz="2800" dirty="0"/>
              <a:t>) in a column of the </a:t>
            </a:r>
            <a:r>
              <a:rPr lang="en-US" sz="2800" b="1" dirty="0" err="1"/>
              <a:t>geometry</a:t>
            </a:r>
            <a:r>
              <a:rPr lang="en-US" sz="2800" dirty="0" err="1"/>
              <a:t>data</a:t>
            </a:r>
            <a:r>
              <a:rPr lang="en-US" sz="2800" dirty="0"/>
              <a:t> type. The spatial index reduces the number of objects on which relatively costly spatial operations need to be applied</a:t>
            </a:r>
            <a:r>
              <a:rPr lang="en-US" sz="2800" dirty="0" smtClean="0"/>
              <a:t>.</a:t>
            </a:r>
            <a:br>
              <a:rPr lang="en-US" sz="2800" dirty="0" smtClean="0"/>
            </a:br>
            <a:r>
              <a:rPr lang="en-US" sz="2800" dirty="0" smtClean="0"/>
              <a:t/>
            </a:r>
            <a:br>
              <a:rPr lang="en-US" sz="2800" dirty="0" smtClean="0"/>
            </a:br>
            <a:r>
              <a:rPr lang="en-US" sz="2500" dirty="0" smtClean="0"/>
              <a:t>5) </a:t>
            </a:r>
            <a:r>
              <a:rPr lang="en-US" sz="2500" dirty="0"/>
              <a:t>Full-text</a:t>
            </a:r>
            <a:r>
              <a:rPr lang="en-US" sz="2500" dirty="0" smtClean="0"/>
              <a:t>: </a:t>
            </a:r>
            <a:r>
              <a:rPr lang="en-US" sz="2500" dirty="0"/>
              <a:t>A special type of token-based functional index that is built and maintained by the Microsoft Full-Text Engine for SQL Server. It provides efficient support for sophisticated word searches in character string data.</a:t>
            </a:r>
            <a:br>
              <a:rPr lang="en-US" sz="2500" dirty="0"/>
            </a:br>
            <a:r>
              <a:rPr lang="en-US" sz="2500" dirty="0"/>
              <a:t/>
            </a:r>
            <a:br>
              <a:rPr lang="en-US" sz="2500" dirty="0"/>
            </a:br>
            <a:endParaRPr lang="en-US" sz="2500" dirty="0"/>
          </a:p>
        </p:txBody>
      </p:sp>
    </p:spTree>
    <p:extLst>
      <p:ext uri="{BB962C8B-B14F-4D97-AF65-F5344CB8AC3E}">
        <p14:creationId xmlns:p14="http://schemas.microsoft.com/office/powerpoint/2010/main" val="22484929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61872" y="6011186"/>
            <a:ext cx="9418320" cy="481054"/>
          </a:xfrm>
        </p:spPr>
        <p:txBody>
          <a:bodyPr/>
          <a:lstStyle/>
          <a:p>
            <a:r>
              <a:rPr lang="en-US" dirty="0" smtClean="0"/>
              <a:t>Prepared by Nogin Consultancy Inc. 2015</a:t>
            </a:r>
            <a:endParaRPr lang="en-US" dirty="0"/>
          </a:p>
        </p:txBody>
      </p:sp>
      <p:sp>
        <p:nvSpPr>
          <p:cNvPr id="4" name="Title 3"/>
          <p:cNvSpPr>
            <a:spLocks noGrp="1"/>
          </p:cNvSpPr>
          <p:nvPr>
            <p:ph type="ctrTitle"/>
          </p:nvPr>
        </p:nvSpPr>
        <p:spPr>
          <a:xfrm>
            <a:off x="1261872" y="55658"/>
            <a:ext cx="9418320" cy="5955527"/>
          </a:xfrm>
        </p:spPr>
        <p:txBody>
          <a:bodyPr>
            <a:normAutofit fontScale="90000"/>
          </a:bodyPr>
          <a:lstStyle/>
          <a:p>
            <a:r>
              <a:rPr lang="en-US" sz="2800" dirty="0" smtClean="0"/>
              <a:t/>
            </a:r>
            <a:br>
              <a:rPr lang="en-US" sz="2800" dirty="0" smtClean="0"/>
            </a:br>
            <a:r>
              <a:rPr lang="en-US" sz="2800" dirty="0" smtClean="0"/>
              <a:t/>
            </a:r>
            <a:br>
              <a:rPr lang="en-US" sz="2800" dirty="0" smtClean="0"/>
            </a:br>
            <a:r>
              <a:rPr lang="en-US" sz="2800" dirty="0" smtClean="0"/>
              <a:t>Classical scenario of improving a query performance:</a:t>
            </a:r>
            <a:br>
              <a:rPr lang="en-US" sz="2800" dirty="0" smtClean="0"/>
            </a:br>
            <a:r>
              <a:rPr lang="en-US" sz="2800" dirty="0" smtClean="0"/>
              <a:t/>
            </a:r>
            <a:br>
              <a:rPr lang="en-US" sz="2800" dirty="0" smtClean="0"/>
            </a:br>
            <a:r>
              <a:rPr lang="en-US" sz="2800" dirty="0" smtClean="0"/>
              <a:t>Create a “covered” index:</a:t>
            </a:r>
            <a:br>
              <a:rPr lang="en-US" sz="2800" dirty="0" smtClean="0"/>
            </a:br>
            <a:r>
              <a:rPr lang="en-US" sz="2800" dirty="0"/>
              <a:t/>
            </a:r>
            <a:br>
              <a:rPr lang="en-US" sz="2800" dirty="0"/>
            </a:br>
            <a:r>
              <a:rPr lang="en-US" sz="2800" dirty="0" smtClean="0"/>
              <a:t>All columns used in the where clause are part of the key part, all the columns in the select portion are in the “included” part of the query.</a:t>
            </a:r>
            <a:br>
              <a:rPr lang="en-US" sz="2800" dirty="0" smtClean="0"/>
            </a:br>
            <a:r>
              <a:rPr lang="en-US" sz="2800" dirty="0"/>
              <a:t/>
            </a:r>
            <a:br>
              <a:rPr lang="en-US" sz="2800" dirty="0"/>
            </a:br>
            <a:r>
              <a:rPr lang="en-US" sz="2800" dirty="0" smtClean="0"/>
              <a:t>For example:</a:t>
            </a:r>
            <a:br>
              <a:rPr lang="en-US" sz="2800" dirty="0" smtClean="0"/>
            </a:br>
            <a:r>
              <a:rPr lang="en-US" sz="2800" dirty="0"/>
              <a:t/>
            </a:r>
            <a:br>
              <a:rPr lang="en-US" sz="2800" dirty="0"/>
            </a:br>
            <a:r>
              <a:rPr lang="en-US" sz="2800" dirty="0" smtClean="0"/>
              <a:t>Select col3,col4,col5 from tab1 where col1 = val1 and col2 in (val2,val3,val4);</a:t>
            </a:r>
            <a:br>
              <a:rPr lang="en-US" sz="2800" dirty="0" smtClean="0"/>
            </a:br>
            <a:r>
              <a:rPr lang="en-US" sz="2800" dirty="0"/>
              <a:t/>
            </a:r>
            <a:br>
              <a:rPr lang="en-US" sz="2800" dirty="0"/>
            </a:br>
            <a:r>
              <a:rPr lang="en-US" sz="2800" dirty="0" smtClean="0"/>
              <a:t>Possible covered index DDL:</a:t>
            </a:r>
            <a:br>
              <a:rPr lang="en-US" sz="2800" dirty="0" smtClean="0"/>
            </a:br>
            <a:r>
              <a:rPr lang="en-US" sz="2800" dirty="0" smtClean="0"/>
              <a:t/>
            </a:r>
            <a:br>
              <a:rPr lang="en-US" sz="2800" dirty="0" smtClean="0"/>
            </a:br>
            <a:r>
              <a:rPr lang="en-US" sz="2800" dirty="0" smtClean="0"/>
              <a:t>Create NONCLUSTERED index </a:t>
            </a:r>
            <a:r>
              <a:rPr lang="en-US" sz="2800" dirty="0" err="1" smtClean="0"/>
              <a:t>indx_name</a:t>
            </a:r>
            <a:r>
              <a:rPr lang="en-US" sz="2800" dirty="0" smtClean="0"/>
              <a:t> on tab1 (col1 , col2 )</a:t>
            </a:r>
            <a:br>
              <a:rPr lang="en-US" sz="2800" dirty="0" smtClean="0"/>
            </a:br>
            <a:r>
              <a:rPr lang="en-US" sz="2800" dirty="0" smtClean="0"/>
              <a:t>include (col3,col4,col5);</a:t>
            </a:r>
            <a:r>
              <a:rPr lang="en-US" sz="2500" dirty="0"/>
              <a:t/>
            </a:r>
            <a:br>
              <a:rPr lang="en-US" sz="2500" dirty="0"/>
            </a:br>
            <a:endParaRPr lang="en-US" sz="2500" dirty="0"/>
          </a:p>
        </p:txBody>
      </p:sp>
    </p:spTree>
    <p:extLst>
      <p:ext uri="{BB962C8B-B14F-4D97-AF65-F5344CB8AC3E}">
        <p14:creationId xmlns:p14="http://schemas.microsoft.com/office/powerpoint/2010/main" val="5167594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61872" y="6011186"/>
            <a:ext cx="9418320" cy="481054"/>
          </a:xfrm>
        </p:spPr>
        <p:txBody>
          <a:bodyPr/>
          <a:lstStyle/>
          <a:p>
            <a:r>
              <a:rPr lang="en-US" dirty="0" smtClean="0"/>
              <a:t>Prepared by Nogin Consultancy Inc. 2015</a:t>
            </a:r>
            <a:endParaRPr lang="en-US" dirty="0"/>
          </a:p>
        </p:txBody>
      </p:sp>
      <p:sp>
        <p:nvSpPr>
          <p:cNvPr id="4" name="Title 3"/>
          <p:cNvSpPr>
            <a:spLocks noGrp="1"/>
          </p:cNvSpPr>
          <p:nvPr>
            <p:ph type="ctrTitle"/>
          </p:nvPr>
        </p:nvSpPr>
        <p:spPr>
          <a:xfrm>
            <a:off x="1261872" y="55658"/>
            <a:ext cx="9418320" cy="5955527"/>
          </a:xfrm>
        </p:spPr>
        <p:txBody>
          <a:bodyPr>
            <a:normAutofit fontScale="90000"/>
          </a:bodyPr>
          <a:lstStyle/>
          <a:p>
            <a:r>
              <a:rPr lang="en-US" sz="2800" dirty="0" smtClean="0"/>
              <a:t/>
            </a:r>
            <a:br>
              <a:rPr lang="en-US" sz="2800" dirty="0" smtClean="0"/>
            </a:br>
            <a:r>
              <a:rPr lang="en-US" sz="2800" dirty="0" smtClean="0"/>
              <a:t/>
            </a:r>
            <a:br>
              <a:rPr lang="en-US" sz="2800" dirty="0" smtClean="0"/>
            </a:br>
            <a:r>
              <a:rPr lang="en-US" sz="2800" dirty="0" smtClean="0"/>
              <a:t>Filtered index adds a where clause (with support of simple predicates:</a:t>
            </a:r>
            <a:br>
              <a:rPr lang="en-US" sz="2800" dirty="0" smtClean="0"/>
            </a:br>
            <a:r>
              <a:rPr lang="en-US" sz="2800" dirty="0" smtClean="0"/>
              <a:t/>
            </a:r>
            <a:br>
              <a:rPr lang="en-US" sz="2800" dirty="0" smtClean="0"/>
            </a:br>
            <a:r>
              <a:rPr lang="en-US" sz="2800" dirty="0" smtClean="0"/>
              <a:t>Create a filtered “covered” index:</a:t>
            </a:r>
            <a:br>
              <a:rPr lang="en-US" sz="2800" dirty="0" smtClean="0"/>
            </a:br>
            <a:r>
              <a:rPr lang="en-US" sz="2800" dirty="0" smtClean="0"/>
              <a:t/>
            </a:r>
            <a:br>
              <a:rPr lang="en-US" sz="2800" dirty="0" smtClean="0"/>
            </a:br>
            <a:r>
              <a:rPr lang="en-US" sz="2800" dirty="0"/>
              <a:t/>
            </a:r>
            <a:br>
              <a:rPr lang="en-US" sz="2800" dirty="0"/>
            </a:br>
            <a:r>
              <a:rPr lang="en-US" sz="2800" dirty="0" smtClean="0"/>
              <a:t>For example:</a:t>
            </a:r>
            <a:br>
              <a:rPr lang="en-US" sz="2800" dirty="0" smtClean="0"/>
            </a:br>
            <a:r>
              <a:rPr lang="en-US" sz="2800" dirty="0"/>
              <a:t/>
            </a:r>
            <a:br>
              <a:rPr lang="en-US" sz="2800" dirty="0"/>
            </a:br>
            <a:r>
              <a:rPr lang="en-US" sz="2800" dirty="0" smtClean="0"/>
              <a:t>Select col3,col4,col5 from tab1 where col1 = val1 and col2 in (val2,val3,val4);</a:t>
            </a:r>
            <a:br>
              <a:rPr lang="en-US" sz="2800" dirty="0" smtClean="0"/>
            </a:br>
            <a:r>
              <a:rPr lang="en-US" sz="2800" dirty="0"/>
              <a:t/>
            </a:r>
            <a:br>
              <a:rPr lang="en-US" sz="2800" dirty="0"/>
            </a:br>
            <a:r>
              <a:rPr lang="en-US" sz="2800" dirty="0" smtClean="0"/>
              <a:t>Possible filtered index DDL:</a:t>
            </a:r>
            <a:br>
              <a:rPr lang="en-US" sz="2800" dirty="0" smtClean="0"/>
            </a:br>
            <a:r>
              <a:rPr lang="en-US" sz="2800" dirty="0" smtClean="0"/>
              <a:t/>
            </a:r>
            <a:br>
              <a:rPr lang="en-US" sz="2800" dirty="0" smtClean="0"/>
            </a:br>
            <a:r>
              <a:rPr lang="en-US" sz="2800" dirty="0" smtClean="0"/>
              <a:t>Create NONCLUSTERED index </a:t>
            </a:r>
            <a:r>
              <a:rPr lang="en-US" sz="2800" dirty="0" err="1" smtClean="0"/>
              <a:t>indx_name</a:t>
            </a:r>
            <a:r>
              <a:rPr lang="en-US" sz="2800" dirty="0" smtClean="0"/>
              <a:t> on tab1 (col1 , col2 )</a:t>
            </a:r>
            <a:br>
              <a:rPr lang="en-US" sz="2800" dirty="0" smtClean="0"/>
            </a:br>
            <a:r>
              <a:rPr lang="en-US" sz="2800" dirty="0" smtClean="0"/>
              <a:t>include (col3,col4,col5)</a:t>
            </a:r>
            <a:br>
              <a:rPr lang="en-US" sz="2800" dirty="0" smtClean="0"/>
            </a:br>
            <a:r>
              <a:rPr lang="en-US" sz="2800" dirty="0" smtClean="0"/>
              <a:t>WHERE </a:t>
            </a:r>
            <a:r>
              <a:rPr lang="en-US" sz="2800" dirty="0"/>
              <a:t>col1 = val1 ;</a:t>
            </a:r>
            <a:r>
              <a:rPr lang="en-US" sz="2500" dirty="0"/>
              <a:t/>
            </a:r>
            <a:br>
              <a:rPr lang="en-US" sz="2500" dirty="0"/>
            </a:br>
            <a:endParaRPr lang="en-US" sz="2500" dirty="0"/>
          </a:p>
        </p:txBody>
      </p:sp>
    </p:spTree>
    <p:extLst>
      <p:ext uri="{BB962C8B-B14F-4D97-AF65-F5344CB8AC3E}">
        <p14:creationId xmlns:p14="http://schemas.microsoft.com/office/powerpoint/2010/main" val="387228617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61872" y="6011186"/>
            <a:ext cx="9418320" cy="481054"/>
          </a:xfrm>
        </p:spPr>
        <p:txBody>
          <a:bodyPr/>
          <a:lstStyle/>
          <a:p>
            <a:r>
              <a:rPr lang="en-US" dirty="0" smtClean="0"/>
              <a:t>Prepared by Nogin Consultancy Inc. 2015</a:t>
            </a:r>
            <a:endParaRPr lang="en-US" dirty="0"/>
          </a:p>
        </p:txBody>
      </p:sp>
      <p:sp>
        <p:nvSpPr>
          <p:cNvPr id="4" name="Title 3"/>
          <p:cNvSpPr>
            <a:spLocks noGrp="1"/>
          </p:cNvSpPr>
          <p:nvPr>
            <p:ph type="ctrTitle"/>
          </p:nvPr>
        </p:nvSpPr>
        <p:spPr>
          <a:xfrm>
            <a:off x="1261872" y="55658"/>
            <a:ext cx="9418320" cy="5955527"/>
          </a:xfrm>
        </p:spPr>
        <p:txBody>
          <a:bodyPr>
            <a:normAutofit/>
          </a:bodyPr>
          <a:lstStyle/>
          <a:p>
            <a:r>
              <a:rPr lang="en-US" sz="2800" dirty="0" smtClean="0"/>
              <a:t/>
            </a:r>
            <a:br>
              <a:rPr lang="en-US" sz="2800" dirty="0" smtClean="0"/>
            </a:br>
            <a:r>
              <a:rPr lang="en-US" sz="2800" dirty="0" smtClean="0"/>
              <a:t/>
            </a:r>
            <a:br>
              <a:rPr lang="en-US" sz="2800" dirty="0" smtClean="0"/>
            </a:br>
            <a:r>
              <a:rPr lang="en-US" sz="2800" dirty="0" smtClean="0"/>
              <a:t>Built-in SQL Server technologies:</a:t>
            </a:r>
            <a:br>
              <a:rPr lang="en-US" sz="2800" dirty="0" smtClean="0"/>
            </a:br>
            <a:r>
              <a:rPr lang="en-US" sz="2800" dirty="0" smtClean="0"/>
              <a:t/>
            </a:r>
            <a:br>
              <a:rPr lang="en-US" sz="2800" dirty="0" smtClean="0"/>
            </a:br>
            <a:r>
              <a:rPr lang="en-US" sz="2800" dirty="0" smtClean="0"/>
              <a:t>1) Change tracking</a:t>
            </a:r>
            <a:br>
              <a:rPr lang="en-US" sz="2800" dirty="0" smtClean="0"/>
            </a:br>
            <a:r>
              <a:rPr lang="en-US" sz="2800" dirty="0" smtClean="0"/>
              <a:t/>
            </a:r>
            <a:br>
              <a:rPr lang="en-US" sz="2800" dirty="0" smtClean="0"/>
            </a:br>
            <a:r>
              <a:rPr lang="en-US" sz="2800" dirty="0" smtClean="0"/>
              <a:t>2) Use of temp tables *</a:t>
            </a:r>
            <a:br>
              <a:rPr lang="en-US" sz="2800" dirty="0" smtClean="0"/>
            </a:br>
            <a:r>
              <a:rPr lang="en-US" sz="2800" dirty="0" smtClean="0"/>
              <a:t/>
            </a:r>
            <a:br>
              <a:rPr lang="en-US" sz="2800" dirty="0" smtClean="0"/>
            </a:br>
            <a:r>
              <a:rPr lang="en-US" sz="2800" dirty="0" smtClean="0"/>
              <a:t>3) Use of table variables *</a:t>
            </a:r>
            <a:br>
              <a:rPr lang="en-US" sz="2800" dirty="0" smtClean="0"/>
            </a:br>
            <a:r>
              <a:rPr lang="en-US" sz="2800" dirty="0"/>
              <a:t/>
            </a:r>
            <a:br>
              <a:rPr lang="en-US" sz="2800" dirty="0"/>
            </a:br>
            <a:r>
              <a:rPr lang="en-US" sz="2800" dirty="0" smtClean="0"/>
              <a:t/>
            </a:r>
            <a:br>
              <a:rPr lang="en-US" sz="2800" dirty="0" smtClean="0"/>
            </a:br>
            <a:r>
              <a:rPr lang="en-US" sz="2800" dirty="0"/>
              <a:t/>
            </a:r>
            <a:br>
              <a:rPr lang="en-US" sz="2800" dirty="0"/>
            </a:br>
            <a:r>
              <a:rPr lang="en-US" sz="2800" dirty="0" smtClean="0"/>
              <a:t/>
            </a:r>
            <a:br>
              <a:rPr lang="en-US" sz="2800" dirty="0" smtClean="0"/>
            </a:br>
            <a:r>
              <a:rPr lang="en-US" sz="2800" dirty="0"/>
              <a:t/>
            </a:r>
            <a:br>
              <a:rPr lang="en-US" sz="2800" dirty="0"/>
            </a:br>
            <a:r>
              <a:rPr lang="en-US" sz="2800" dirty="0" smtClean="0"/>
              <a:t/>
            </a:r>
            <a:br>
              <a:rPr lang="en-US" sz="2800" dirty="0" smtClean="0"/>
            </a:br>
            <a:endParaRPr lang="en-US" sz="2500" dirty="0"/>
          </a:p>
        </p:txBody>
      </p:sp>
    </p:spTree>
    <p:extLst>
      <p:ext uri="{BB962C8B-B14F-4D97-AF65-F5344CB8AC3E}">
        <p14:creationId xmlns:p14="http://schemas.microsoft.com/office/powerpoint/2010/main" val="2725991012"/>
      </p:ext>
    </p:extLst>
  </p:cSld>
  <p:clrMapOvr>
    <a:masterClrMapping/>
  </p:clrMapOvr>
  <p:timing>
    <p:tnLst>
      <p:par>
        <p:cTn id="1" dur="indefinite" restart="never" nodeType="tmRoot"/>
      </p:par>
    </p:tnLst>
  </p:timing>
</p:sld>
</file>

<file path=ppt/theme/theme1.xml><?xml version="1.0" encoding="utf-8"?>
<a:theme xmlns:a="http://schemas.openxmlformats.org/drawingml/2006/main" name="View">
  <a:themeElements>
    <a:clrScheme name="View">
      <a:dk1>
        <a:srgbClr val="000000"/>
      </a:dk1>
      <a:lt1>
        <a:srgbClr val="FFFFFF"/>
      </a:lt1>
      <a:dk2>
        <a:srgbClr val="46464A"/>
      </a:dk2>
      <a:lt2>
        <a:srgbClr val="D6D3CC"/>
      </a:lt2>
      <a:accent1>
        <a:srgbClr val="6F6F74"/>
      </a:accent1>
      <a:accent2>
        <a:srgbClr val="92A9B9"/>
      </a:accent2>
      <a:accent3>
        <a:srgbClr val="A7B789"/>
      </a:accent3>
      <a:accent4>
        <a:srgbClr val="B9A489"/>
      </a:accent4>
      <a:accent5>
        <a:srgbClr val="8D6374"/>
      </a:accent5>
      <a:accent6>
        <a:srgbClr val="9B7362"/>
      </a:accent6>
      <a:hlink>
        <a:srgbClr val="67AABF"/>
      </a:hlink>
      <a:folHlink>
        <a:srgbClr val="ABAFA5"/>
      </a:folHlink>
    </a:clrScheme>
    <a:fontScheme name="View">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iew">
      <a:fillStyleLst>
        <a:solidFill>
          <a:schemeClr val="phClr"/>
        </a:solidFill>
        <a:solidFill>
          <a:schemeClr val="phClr">
            <a:tint val="60000"/>
            <a:satMod val="120000"/>
          </a:schemeClr>
        </a:solidFill>
        <a:solidFill>
          <a:schemeClr val="phClr">
            <a:shade val="75000"/>
            <a:satMod val="16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3969A8A2-35DB-4E3B-8885-16FD20568674}"/>
    </a:ext>
  </a:extLst>
</a:theme>
</file>

<file path=docProps/app.xml><?xml version="1.0" encoding="utf-8"?>
<Properties xmlns="http://schemas.openxmlformats.org/officeDocument/2006/extended-properties" xmlns:vt="http://schemas.openxmlformats.org/officeDocument/2006/docPropsVTypes">
  <Template>View</Template>
  <TotalTime>512</TotalTime>
  <Words>161</Words>
  <Application>Microsoft Office PowerPoint</Application>
  <PresentationFormat>Widescreen</PresentationFormat>
  <Paragraphs>32</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Century Schoolbook</vt:lpstr>
      <vt:lpstr>Wingdings 2</vt:lpstr>
      <vt:lpstr>View</vt:lpstr>
      <vt:lpstr>Beyond the index - advanced performance tuning </vt:lpstr>
      <vt:lpstr>Let’s review the SQL Server Index types:  1) Clustered: A clustered index sorts and stores the data rows of the table or view in order based on the clustered index key. The clustered index is implemented as a B-tree index structure that supports fast retrieval of the rows, based on their clustered index key values.  2) Nonclustered: A nonclustered index can be defined on a table or view with a clustered index or on a heap. Each index row in the nonclustered index contains the nonclustered key value and a row locator. This locator points to the data row in the clustered index or heap having the key value. The rows in the index are stored in the order of the index key values, but the data rows are not guaranteed to be in any particular order unless a clustered index is created on the table.  </vt:lpstr>
      <vt:lpstr>Let’s review the SQL Server Index types:  3) Unique: A unique index ensures that the index key contains no duplicate values and therefore every row in the table or view is in some way unique. Uniqueness can be a property of both clustered and nonclustered indexes.  4) Index with included columns: A nonclustered index that is extended to include nonkey columns in addition to the key columns.  5) Index on computed columns: An index on a column that is derived from the value of one or more other columns, or certain deterministic inputs. </vt:lpstr>
      <vt:lpstr>Let’s review the SQL Server Index types:  6) Filtered: An optimized nonclustered index, especially suited to cover queries that select from a well-defined subset of data. It uses a filter predicate to index a portion of rows in the table. A well-designed filtered index can improve query performance, reduce index maintenance costs, and reduce index storage costs compared with full-table indexes.     </vt:lpstr>
      <vt:lpstr>  Special types:  1) Hash: With a hash index, data is accessed through an in-memory hash table. Hash indexes consume a fixed amount of memory, which is a function of the bucket count.  2) Columnstore: An in-memory columnstore index stores and manages data by using column-based data storage and column-based query processing. Columnstore indexes work well for data warehousing workloads that primarily perform bulk loads and read-only queries. Use the columnstore index to achieve up to10x query performance gains over traditional row-oriented storage, and up to 7x data compression over the uncompressed data size.  3) XML: A shredded, and persisted, representation of the XML binary large objects (BLOBs) in the xml data type column. </vt:lpstr>
      <vt:lpstr>  Special types:  4) Spatial: A spatial index provides the ability to perform certain operations more efficiently on spatial objects (spatial data) in a column of the geometrydata type. The spatial index reduces the number of objects on which relatively costly spatial operations need to be applied.  5) Full-text: A special type of token-based functional index that is built and maintained by the Microsoft Full-Text Engine for SQL Server. It provides efficient support for sophisticated word searches in character string data.  </vt:lpstr>
      <vt:lpstr>  Classical scenario of improving a query performance:  Create a “covered” index:  All columns used in the where clause are part of the key part, all the columns in the select portion are in the “included” part of the query.  For example:  Select col3,col4,col5 from tab1 where col1 = val1 and col2 in (val2,val3,val4);  Possible covered index DDL:  Create NONCLUSTERED index indx_name on tab1 (col1 , col2 ) include (col3,col4,col5); </vt:lpstr>
      <vt:lpstr>  Filtered index adds a where clause (with support of simple predicates:  Create a filtered “covered” index:   For example:  Select col3,col4,col5 from tab1 where col1 = val1 and col2 in (val2,val3,val4);  Possible filtered index DDL:  Create NONCLUSTERED index indx_name on tab1 (col1 , col2 ) include (col3,col4,col5) WHERE col1 = val1 ; </vt:lpstr>
      <vt:lpstr>  Built-in SQL Server technologies:  1) Change tracking  2) Use of temp tables *  3) Use of table variables *       </vt:lpstr>
      <vt:lpstr>Change Tracking:  CT was introduced with SQL Server 2008R2 and unlike Change Data Capture (CDC) is available for all versions of SQL Server 2008 (and later) including SQL Server Express. It’s very easy to setup and use. It’s enabled at the database level.  It’s synchronous. It has very little impact on the DML performance. It uses global (for all tables in the database) version control (BIGINT value). It requires for a table being tracked for changes to have a PK.  Example: ALTER DATABASE db_name SET CHANGE_TRACKING = ON (CHANGE_RETENTION = 3 DAYS, AUTO_CLEANUP = ON);  -- Enable CT on each table you want to track the data changes on: ALTER TABLE tab1 ENABLE CHANGE_TRACKING WITH (TRACK_COLUMNS_UPDATED = OFF);  </vt:lpstr>
      <vt:lpstr>Change Tracking:  CHANGETABLE (CHANGES) Returns tracking information for all changes to a table that have occurred since a specified version.  CHANGETABLE (VERSION) Returns the latest change tracking information for a specified row.  CHANGE_TRACKING_MIN_VALID_VERSION() Returns the minimum version that is valid for use in obtaining change tracking information from the specified table when you are using the CHANGETABLEfunction.  </vt:lpstr>
      <vt:lpstr>Change Tracking:  CHANGE_TRACKING_CURRENT_VERSION Obtains a version that is associated with the last committed transaction. You can use this version the next time you enumerate changes by using CHANGETABLE.  CHANGE_TRACKING_IS_COLUMN_IN_MASK Interprets the SYS_CHANGE_COLUMNS value that is returned by the CHANGETABLE(CHANGES …) function.  WITH CHANGE_TRACKING_CONTEXT Enables the specification of a change context, such as an originator ID, when an application changes data. </vt:lpstr>
      <vt:lpstr>Change Tracking:  The best way to get changes is to split queries into (Insert and Update) and separate for all Deletes like this:  DECLARE @last_version_num BIGINT = 14;  SELECT  ct.sys_change_version ,         ct.sys_change_operation ,         tab.* FROM    Orders tab INNER JOIN CHANGETABLE(CHANGES Orders, @last_version_num) ct   ON ct.OrderID = tab.OrderID            AND ct.sys_change_operation IN ( 'I', 'U' );   SELECT  ct.orderid ,  ct.sys_change_version FROM    CHANGETABLE(CHANGES Orders, @last_version_num) ct WHERE   ct.sys_change_operation = 'D'; </vt:lpstr>
      <vt:lpstr>Temp tables and Table Variables:  See the article: http://dba.stackexchange.com/questions/16385/whats-the-difference-between-a-temp-table-and-table-variable-in-sql-server/16386#16386 by Martin Smith     </vt:lpstr>
      <vt:lpstr>                                                                                           Q&amp;A         </vt:lpstr>
      <vt:lpstr>               About the author  Yuri Nogin – President and principal architect at Nogin Consultancy Inc.  Website: www.noginconsultancy.com email: info@noginconsultancy.com phone: +1 904 655 7495         </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Beyond the index - advanced performance tuning </dc:title>
  <dc:creator>Yuri Nogin</dc:creator>
  <cp:lastModifiedBy>Yuri Nogin</cp:lastModifiedBy>
  <cp:revision>32</cp:revision>
  <dcterms:created xsi:type="dcterms:W3CDTF">2015-08-15T23:09:44Z</dcterms:created>
  <dcterms:modified xsi:type="dcterms:W3CDTF">2015-08-19T17:19:06Z</dcterms:modified>
</cp:coreProperties>
</file>